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76" r:id="rId5"/>
    <p:sldId id="260" r:id="rId6"/>
    <p:sldId id="296" r:id="rId7"/>
    <p:sldId id="297" r:id="rId8"/>
    <p:sldId id="298" r:id="rId9"/>
    <p:sldId id="302" r:id="rId10"/>
    <p:sldId id="299" r:id="rId11"/>
    <p:sldId id="300" r:id="rId12"/>
    <p:sldId id="301" r:id="rId13"/>
    <p:sldId id="305" r:id="rId14"/>
    <p:sldId id="304" r:id="rId15"/>
    <p:sldId id="306" r:id="rId16"/>
    <p:sldId id="307" r:id="rId17"/>
    <p:sldId id="308" r:id="rId18"/>
    <p:sldId id="293" r:id="rId19"/>
    <p:sldId id="295" r:id="rId20"/>
    <p:sldId id="30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lena Ristanovic" initials="JR" lastIdx="1" clrIdx="0">
    <p:extLst>
      <p:ext uri="{19B8F6BF-5375-455C-9EA6-DF929625EA0E}">
        <p15:presenceInfo xmlns:p15="http://schemas.microsoft.com/office/powerpoint/2012/main" userId="79b6412663e5ea11" providerId="Windows Live"/>
      </p:ext>
    </p:extLst>
  </p:cmAuthor>
  <p:cmAuthor id="2" name="Luka Andric" initials="LA" lastIdx="4" clrIdx="1">
    <p:extLst>
      <p:ext uri="{19B8F6BF-5375-455C-9EA6-DF929625EA0E}">
        <p15:presenceInfo xmlns:p15="http://schemas.microsoft.com/office/powerpoint/2012/main" userId="S-1-5-21-2698803562-3470295885-3449999710-112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0A5A"/>
    <a:srgbClr val="65B5A0"/>
    <a:srgbClr val="D83773"/>
    <a:srgbClr val="E99730"/>
    <a:srgbClr val="3083C5"/>
    <a:srgbClr val="161730"/>
    <a:srgbClr val="55AE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95" autoAdjust="0"/>
    <p:restoredTop sz="94428"/>
  </p:normalViewPr>
  <p:slideViewPr>
    <p:cSldViewPr snapToGrid="0" snapToObjects="1">
      <p:cViewPr varScale="1">
        <p:scale>
          <a:sx n="67" d="100"/>
          <a:sy n="67" d="100"/>
        </p:scale>
        <p:origin x="72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120541C-B70B-6F73-45AE-675E8106E01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623B48-5FCA-B3CC-F372-945026B5BB1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DF5BA0-69E5-4C9F-A640-AF4A26365994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ACB911-66C0-1F10-0237-24482D2568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733092-E423-1D12-3668-162C94DF1A3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3BDAE9-B250-43E8-B06D-7C0A40C77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431705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A955EA-61CB-42B1-B715-7DBFEBB7586D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9BE97C-6286-441D-B018-6E2A376F1A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8928293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BE97C-6286-441D-B018-6E2A376F1A3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1103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BE97C-6286-441D-B018-6E2A376F1A3E}" type="slidenum">
              <a:rPr lang="en-GB" smtClean="0"/>
              <a:t>15</a:t>
            </a:fld>
            <a:endParaRPr lang="en-GB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83CFC782-8D72-D068-288B-945C459A019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44854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BE97C-6286-441D-B018-6E2A376F1A3E}" type="slidenum">
              <a:rPr lang="en-GB" smtClean="0"/>
              <a:t>16</a:t>
            </a:fld>
            <a:endParaRPr lang="en-GB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03065308-FD3E-E9EF-B892-73D6262EC1C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919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BE97C-6286-441D-B018-6E2A376F1A3E}" type="slidenum">
              <a:rPr lang="en-GB" smtClean="0"/>
              <a:t>2</a:t>
            </a:fld>
            <a:endParaRPr lang="en-GB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7A972F03-1614-9F80-4498-9F4E0C91CB8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5469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BE97C-6286-441D-B018-6E2A376F1A3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785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BE97C-6286-441D-B018-6E2A376F1A3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209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BE97C-6286-441D-B018-6E2A376F1A3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698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BE97C-6286-441D-B018-6E2A376F1A3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7068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BE97C-6286-441D-B018-6E2A376F1A3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856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BE97C-6286-441D-B018-6E2A376F1A3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8528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BE97C-6286-441D-B018-6E2A376F1A3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3018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F824AD-CBB8-36B9-90B4-45A2D72C7151}"/>
              </a:ext>
            </a:extLst>
          </p:cNvPr>
          <p:cNvSpPr/>
          <p:nvPr userDrawn="1"/>
        </p:nvSpPr>
        <p:spPr>
          <a:xfrm>
            <a:off x="-24000" y="-69547"/>
            <a:ext cx="12240000" cy="5541547"/>
          </a:xfrm>
          <a:prstGeom prst="rect">
            <a:avLst/>
          </a:prstGeom>
          <a:solidFill>
            <a:srgbClr val="161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9ACEB6-EAE6-8D37-1C7F-75765FE63D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7214" t="-1527" r="38065" b="-1494"/>
          <a:stretch/>
        </p:blipFill>
        <p:spPr>
          <a:xfrm rot="16200000">
            <a:off x="6898215" y="538886"/>
            <a:ext cx="5549648" cy="433277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2D7920C-1A35-D625-8D30-989EDCC68F16}"/>
              </a:ext>
            </a:extLst>
          </p:cNvPr>
          <p:cNvSpPr/>
          <p:nvPr userDrawn="1"/>
        </p:nvSpPr>
        <p:spPr>
          <a:xfrm>
            <a:off x="838200" y="4084846"/>
            <a:ext cx="2199968" cy="584775"/>
          </a:xfrm>
          <a:prstGeom prst="rect">
            <a:avLst/>
          </a:prstGeom>
          <a:solidFill>
            <a:srgbClr val="55AE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7266560-71C4-1696-2436-85BCB0261B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5906587"/>
            <a:ext cx="2835442" cy="527920"/>
          </a:xfrm>
          <a:prstGeom prst="rect">
            <a:avLst/>
          </a:prstGeom>
        </p:spPr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1309FB6-9CFA-9784-9B30-ED952792F1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5093" y="1590012"/>
            <a:ext cx="5732462" cy="590931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TITLE HEADER STYLE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54E1A2BA-1F18-7C1A-D697-E8DFEDE08F6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5093" y="2515760"/>
            <a:ext cx="5732462" cy="4247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Subheading style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77AB0870-24A1-9129-746F-B2BF9CD3B3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45220" y="4192567"/>
            <a:ext cx="1985928" cy="36933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00/00/0000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A7884F-6275-1A9A-6912-D0DDAFF12D1E}"/>
              </a:ext>
            </a:extLst>
          </p:cNvPr>
          <p:cNvSpPr txBox="1"/>
          <p:nvPr userDrawn="1"/>
        </p:nvSpPr>
        <p:spPr>
          <a:xfrm>
            <a:off x="750319" y="5618212"/>
            <a:ext cx="11878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0" dirty="0">
                <a:solidFill>
                  <a:srgbClr val="1617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Supported by</a:t>
            </a:r>
          </a:p>
        </p:txBody>
      </p:sp>
    </p:spTree>
    <p:extLst>
      <p:ext uri="{BB962C8B-B14F-4D97-AF65-F5344CB8AC3E}">
        <p14:creationId xmlns:p14="http://schemas.microsoft.com/office/powerpoint/2010/main" val="2399836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15AEA-796E-DC0C-CBDD-6A2548541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1617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>
                <a:solidFill>
                  <a:srgbClr val="1617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>
                <a:solidFill>
                  <a:srgbClr val="1617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>
                <a:solidFill>
                  <a:srgbClr val="1617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>
                <a:solidFill>
                  <a:srgbClr val="1617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15CDAF9F-94F2-2807-7B93-A2CA44C197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732440"/>
            <a:ext cx="10515599" cy="590931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buNone/>
              <a:defRPr sz="3600" b="1" i="0">
                <a:solidFill>
                  <a:srgbClr val="1617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TITLE HEADER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F3EC93-4624-5A89-12BD-9393E091A0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507" y="-17585"/>
            <a:ext cx="12391292" cy="3097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53C36C-93F5-04E4-EC70-6D5B851672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-105507" y="6568726"/>
            <a:ext cx="12391292" cy="30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46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3DA9E2-2D8F-951D-57B6-0C9D6BD2C1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507" y="-17585"/>
            <a:ext cx="12391292" cy="3097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F9F1A2-28D3-5AD1-1CC7-353A94B3FF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-105507" y="6568726"/>
            <a:ext cx="12391292" cy="309782"/>
          </a:xfrm>
          <a:prstGeom prst="rect">
            <a:avLst/>
          </a:prstGeom>
        </p:spPr>
      </p:pic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28DA0944-8096-5DD1-716F-02961214D0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732440"/>
            <a:ext cx="10515599" cy="590931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buNone/>
              <a:defRPr sz="3600" b="1" i="0">
                <a:solidFill>
                  <a:srgbClr val="1617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TITLE HEADER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FD51F32-5824-A80D-E1E6-E7DA1598C4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6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6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88DA7EF-9527-A93E-7CAF-C9EA8959003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83923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6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6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1925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9F9791A-2568-F0F9-6D60-F7264110D3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0"/>
          <a:stretch/>
        </p:blipFill>
        <p:spPr>
          <a:xfrm>
            <a:off x="-99609" y="-82062"/>
            <a:ext cx="12315055" cy="70221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32D3D1-88B4-A67E-7BD5-B654EE5C6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4794"/>
          <a:stretch/>
        </p:blipFill>
        <p:spPr>
          <a:xfrm>
            <a:off x="-99610" y="-82062"/>
            <a:ext cx="12316561" cy="7022124"/>
          </a:xfrm>
          <a:prstGeom prst="rect">
            <a:avLst/>
          </a:prstGeom>
        </p:spPr>
      </p:pic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24593205-0838-A518-A4EC-DC49AAFE15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5092" y="4391827"/>
            <a:ext cx="8010999" cy="590931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SECTION HEADING STYLE</a:t>
            </a:r>
          </a:p>
        </p:txBody>
      </p:sp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E0833B78-4234-9140-BF2E-2EE5AB6104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5093" y="5223791"/>
            <a:ext cx="5732462" cy="4247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Section subheading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7FE28D-BD26-B798-3394-77F5996358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35000"/>
          </a:blip>
          <a:srcRect l="31076" t="-1527" r="38065" b="-3589"/>
          <a:stretch/>
        </p:blipFill>
        <p:spPr>
          <a:xfrm rot="16200000">
            <a:off x="6253325" y="1183776"/>
            <a:ext cx="6927546" cy="442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42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903AA58-ED19-A191-8F15-FBD2BFE467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507" y="-17585"/>
            <a:ext cx="12391292" cy="3097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63E3F2-002A-E594-2AFD-FD3A34E61D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-105507" y="6568726"/>
            <a:ext cx="12391292" cy="309782"/>
          </a:xfrm>
          <a:prstGeom prst="rect">
            <a:avLst/>
          </a:prstGeom>
        </p:spPr>
      </p:pic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87B4DED6-D3E4-6D3D-8C26-D28D0AD07F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732440"/>
            <a:ext cx="10515599" cy="590931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buNone/>
              <a:defRPr sz="3600" b="1" i="0">
                <a:solidFill>
                  <a:srgbClr val="1617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TITLE HEADER STYLE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D41AB22-3BC2-DDA5-9333-9075257E914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0" y="1594338"/>
            <a:ext cx="10515600" cy="46657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Insert picture here</a:t>
            </a:r>
          </a:p>
        </p:txBody>
      </p:sp>
    </p:spTree>
    <p:extLst>
      <p:ext uri="{BB962C8B-B14F-4D97-AF65-F5344CB8AC3E}">
        <p14:creationId xmlns:p14="http://schemas.microsoft.com/office/powerpoint/2010/main" val="1175613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F75B8AA-BC29-87E0-AF94-E352F9D0A15B}"/>
              </a:ext>
            </a:extLst>
          </p:cNvPr>
          <p:cNvSpPr/>
          <p:nvPr userDrawn="1"/>
        </p:nvSpPr>
        <p:spPr>
          <a:xfrm>
            <a:off x="-24000" y="-57824"/>
            <a:ext cx="12240000" cy="6927547"/>
          </a:xfrm>
          <a:prstGeom prst="rect">
            <a:avLst/>
          </a:prstGeom>
          <a:solidFill>
            <a:srgbClr val="161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D9E1E7D6-CCF6-6B44-099F-F537324EBA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5093" y="1590012"/>
            <a:ext cx="5732462" cy="590931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END SLIDE 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F760B6C0-6CB6-D6A9-5B3D-712C7C40A7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5093" y="2515760"/>
            <a:ext cx="5732462" cy="4247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Additional content or contacts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6824A3-A83D-968D-E3AB-F56B81E740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076" t="-1527" r="38065" b="-3589"/>
          <a:stretch/>
        </p:blipFill>
        <p:spPr>
          <a:xfrm rot="16200000">
            <a:off x="6253325" y="1183776"/>
            <a:ext cx="6927546" cy="442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376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iner profi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F75B8AA-BC29-87E0-AF94-E352F9D0A15B}"/>
              </a:ext>
            </a:extLst>
          </p:cNvPr>
          <p:cNvSpPr/>
          <p:nvPr userDrawn="1"/>
        </p:nvSpPr>
        <p:spPr>
          <a:xfrm>
            <a:off x="-24000" y="-60408"/>
            <a:ext cx="12240000" cy="6927547"/>
          </a:xfrm>
          <a:prstGeom prst="rect">
            <a:avLst/>
          </a:prstGeom>
          <a:solidFill>
            <a:srgbClr val="161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D9E1E7D6-CCF6-6B44-099F-F537324EBA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5093" y="638037"/>
            <a:ext cx="5732462" cy="590931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TRAINER PROFILES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F760B6C0-6CB6-D6A9-5B3D-712C7C40A7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1639" y="2090645"/>
            <a:ext cx="4949076" cy="3139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Name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6824A3-A83D-968D-E3AB-F56B81E740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076" t="-1527" r="38065" b="-3589"/>
          <a:stretch/>
        </p:blipFill>
        <p:spPr>
          <a:xfrm rot="16200000">
            <a:off x="6253325" y="1183776"/>
            <a:ext cx="6927546" cy="4420893"/>
          </a:xfrm>
          <a:prstGeom prst="rect">
            <a:avLst/>
          </a:prstGeom>
        </p:spPr>
      </p:pic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8309B033-68E5-6B01-7F94-8E682E7CB2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5092" y="3032436"/>
            <a:ext cx="6255623" cy="2585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2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Description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E679B7-1D5F-D645-687E-F8EC7040B4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7155" y="1630117"/>
            <a:ext cx="1227929" cy="1200323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667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1402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9B279AA-CF1C-FBA7-FFA5-B40FE21E9C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47"/>
          <a:stretch/>
        </p:blipFill>
        <p:spPr>
          <a:xfrm>
            <a:off x="0" y="5633544"/>
            <a:ext cx="12192000" cy="1224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042D08-F0F2-2263-B519-B0A7195E03E1}"/>
              </a:ext>
            </a:extLst>
          </p:cNvPr>
          <p:cNvSpPr txBox="1"/>
          <p:nvPr/>
        </p:nvSpPr>
        <p:spPr>
          <a:xfrm>
            <a:off x="725214" y="1397876"/>
            <a:ext cx="605395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r-Cyrl-RS" sz="3200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О КОДЕКСУ ЕТИКЕ ЗА СТЕЧАЈНЕ УПРАВНИКЕ</a:t>
            </a:r>
            <a:endParaRPr lang="en-GB" sz="3200" b="1" i="0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sr-Cyrl-RS" sz="3200" b="1" dirty="0">
              <a:solidFill>
                <a:schemeClr val="bg1"/>
              </a:solidFill>
              <a:ea typeface="Verdana" panose="020B0604030504040204" pitchFamily="34" charset="0"/>
            </a:endParaRPr>
          </a:p>
          <a:p>
            <a:r>
              <a:rPr lang="sr-Cyrl-RS" sz="3200" b="1" dirty="0">
                <a:solidFill>
                  <a:schemeClr val="bg1"/>
                </a:solidFill>
                <a:ea typeface="Verdana" panose="020B0604030504040204" pitchFamily="34" charset="0"/>
              </a:rPr>
              <a:t>ДИСЦИПЛИНСКИ ПОСТУПАК И САНКЦИЈЕ</a:t>
            </a:r>
            <a:endParaRPr lang="en-US" sz="3200" dirty="0">
              <a:solidFill>
                <a:schemeClr val="bg1"/>
              </a:solidFill>
            </a:endParaRPr>
          </a:p>
          <a:p>
            <a:pPr algn="l"/>
            <a:endParaRPr lang="en-GB" sz="3200" b="1" i="0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968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C9BD42-09C3-01DA-E5B1-ED5A2EB6A0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0426"/>
            <a:ext cx="10515600" cy="5140171"/>
          </a:xfrm>
        </p:spPr>
        <p:txBody>
          <a:bodyPr/>
          <a:lstStyle/>
          <a:p>
            <a:r>
              <a:rPr lang="sr-Cyrl-RS" sz="2200" dirty="0">
                <a:latin typeface="+mn-lt"/>
              </a:rPr>
              <a:t>Повреде дужности могу бити: </a:t>
            </a:r>
            <a:r>
              <a:rPr lang="sr-Cyrl-RS" sz="2200" b="1" dirty="0">
                <a:latin typeface="+mn-lt"/>
              </a:rPr>
              <a:t>лакше</a:t>
            </a:r>
            <a:r>
              <a:rPr lang="sr-Cyrl-RS" sz="2200" dirty="0">
                <a:latin typeface="+mn-lt"/>
              </a:rPr>
              <a:t> (нема последица по стечајну масу, повериоце или трећа лица) и </a:t>
            </a:r>
            <a:r>
              <a:rPr lang="sr-Cyrl-RS" sz="2200" b="1" dirty="0">
                <a:latin typeface="+mn-lt"/>
              </a:rPr>
              <a:t>теже </a:t>
            </a:r>
            <a:r>
              <a:rPr lang="sr-Cyrl-RS" sz="2200" dirty="0">
                <a:latin typeface="+mn-lt"/>
              </a:rPr>
              <a:t>(наступају последице по стечајну масу, повериоце или трећа лица.</a:t>
            </a:r>
          </a:p>
          <a:p>
            <a:pPr algn="just"/>
            <a:r>
              <a:rPr lang="en-US" sz="2200" b="1" dirty="0" err="1">
                <a:latin typeface="+mn-lt"/>
              </a:rPr>
              <a:t>Te</a:t>
            </a:r>
            <a:r>
              <a:rPr lang="sr-Cyrl-RS" sz="2200" b="1" dirty="0" err="1">
                <a:latin typeface="+mn-lt"/>
              </a:rPr>
              <a:t>же</a:t>
            </a:r>
            <a:r>
              <a:rPr lang="sr-Cyrl-RS" sz="2200" b="1" dirty="0">
                <a:latin typeface="+mn-lt"/>
              </a:rPr>
              <a:t> повреде дужности </a:t>
            </a:r>
            <a:r>
              <a:rPr lang="sr-Cyrl-RS" sz="2200" dirty="0">
                <a:latin typeface="+mn-lt"/>
              </a:rPr>
              <a:t>– </a:t>
            </a:r>
            <a:r>
              <a:rPr lang="sr-Cyrl-RS" sz="2200" dirty="0" err="1">
                <a:latin typeface="+mn-lt"/>
              </a:rPr>
              <a:t>непоступање</a:t>
            </a:r>
            <a:r>
              <a:rPr lang="sr-Cyrl-RS" sz="2200" dirty="0">
                <a:latin typeface="+mn-lt"/>
              </a:rPr>
              <a:t> по налогу супервизора и ускраћивање сарадње овлашћеним лицима АЛСУ/онемогућавање вршења надзора</a:t>
            </a:r>
          </a:p>
          <a:p>
            <a:pPr algn="just"/>
            <a:endParaRPr lang="sr-Cyrl-RS" sz="2200" dirty="0">
              <a:latin typeface="+mn-lt"/>
            </a:endParaRPr>
          </a:p>
          <a:p>
            <a:pPr algn="just"/>
            <a:r>
              <a:rPr lang="sr-Cyrl-RS" sz="2200" dirty="0">
                <a:latin typeface="+mn-lt"/>
              </a:rPr>
              <a:t>Даље разграничавање лакших и тежих неправилности у односу на последицу која је проузрокована – </a:t>
            </a:r>
            <a:r>
              <a:rPr lang="sr-Cyrl-RS" sz="2200" b="1" dirty="0">
                <a:latin typeface="+mn-lt"/>
              </a:rPr>
              <a:t>процена дисциплинског већа</a:t>
            </a:r>
          </a:p>
          <a:p>
            <a:pPr algn="just"/>
            <a:endParaRPr lang="sr-Cyrl-RS" sz="2200" dirty="0">
              <a:latin typeface="+mn-lt"/>
            </a:endParaRPr>
          </a:p>
          <a:p>
            <a:pPr algn="just">
              <a:lnSpc>
                <a:spcPct val="100000"/>
              </a:lnSpc>
            </a:pPr>
            <a:r>
              <a:rPr lang="sr-Cyrl-RS" sz="2200" dirty="0">
                <a:latin typeface="+mn-lt"/>
              </a:rPr>
              <a:t>Приговор директору АЛСУ у случајевима у којима супервизор није нашао постојање неправилности:</a:t>
            </a:r>
          </a:p>
          <a:p>
            <a:pPr marL="800100" lvl="1" indent="-342900"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sr-Cyrl-RS" sz="2200" i="1" dirty="0">
                <a:latin typeface="+mn-lt"/>
              </a:rPr>
              <a:t>Директор не преиначава извештај супервизора</a:t>
            </a:r>
          </a:p>
          <a:p>
            <a:pPr marL="800100" lvl="1" indent="-342900" algn="just">
              <a:buFont typeface="Wingdings" panose="05000000000000000000" pitchFamily="2" charset="2"/>
              <a:buChar char="ü"/>
            </a:pPr>
            <a:r>
              <a:rPr lang="sr-Cyrl-RS" sz="2200" i="1" dirty="0">
                <a:latin typeface="+mn-lt"/>
              </a:rPr>
              <a:t>Одлука директора је </a:t>
            </a:r>
            <a:r>
              <a:rPr lang="sr-Cyrl-RS" sz="2200" b="1" i="1" dirty="0">
                <a:latin typeface="+mn-lt"/>
              </a:rPr>
              <a:t>коначна</a:t>
            </a:r>
          </a:p>
          <a:p>
            <a:br>
              <a:rPr lang="sr-Cyrl-RS" sz="2200" dirty="0">
                <a:latin typeface="+mn-lt"/>
              </a:rPr>
            </a:br>
            <a:r>
              <a:rPr lang="sr-Cyrl-RS" sz="2200" dirty="0">
                <a:latin typeface="+mn-lt"/>
              </a:rPr>
              <a:t>										              </a:t>
            </a:r>
            <a:fld id="{EF2EE5F1-DF5D-4BC4-8319-252751DA6F06}" type="slidenum">
              <a:rPr lang="sr-Cyrl-RS" sz="2200" smtClean="0">
                <a:latin typeface="+mn-lt"/>
              </a:rPr>
              <a:t>10</a:t>
            </a:fld>
            <a:endParaRPr lang="sr-RS" sz="2200" dirty="0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6B21E7-F7B3-9DE2-FF6D-6862DE0C23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732440"/>
            <a:ext cx="10515598" cy="590931"/>
          </a:xfr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sr-Cyrl-RS" dirty="0">
                <a:solidFill>
                  <a:schemeClr val="bg1"/>
                </a:solidFill>
                <a:latin typeface="+mn-lt"/>
              </a:rPr>
              <a:t>НАДЗОР ОД СТРАНЕ АЛСУ</a:t>
            </a:r>
            <a:endParaRPr lang="sr-R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92348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824B863-9776-0E22-5500-C9C0DFEF5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1851"/>
            <a:ext cx="10515600" cy="5353235"/>
          </a:xfrm>
        </p:spPr>
        <p:txBody>
          <a:bodyPr/>
          <a:lstStyle/>
          <a:p>
            <a:pPr>
              <a:spcBef>
                <a:spcPts val="600"/>
              </a:spcBef>
            </a:pPr>
            <a:endParaRPr lang="sr-Cyrl-RS" sz="2200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sr-Cyrl-RS" sz="2200" dirty="0">
                <a:latin typeface="+mn-lt"/>
              </a:rPr>
              <a:t>Примењују се правила управног поступка</a:t>
            </a:r>
          </a:p>
          <a:p>
            <a:pPr>
              <a:spcBef>
                <a:spcPts val="0"/>
              </a:spcBef>
            </a:pPr>
            <a:r>
              <a:rPr lang="sr-Cyrl-RS" sz="2200" dirty="0">
                <a:latin typeface="+mn-lt"/>
              </a:rPr>
              <a:t>				</a:t>
            </a:r>
          </a:p>
          <a:p>
            <a:pPr>
              <a:spcBef>
                <a:spcPts val="0"/>
              </a:spcBef>
            </a:pPr>
            <a:r>
              <a:rPr lang="sr-Cyrl-RS" sz="2200" dirty="0">
                <a:latin typeface="+mn-lt"/>
              </a:rPr>
              <a:t>				Решењем обуставља поступак</a:t>
            </a:r>
          </a:p>
          <a:p>
            <a:pPr>
              <a:spcBef>
                <a:spcPts val="400"/>
              </a:spcBef>
            </a:pPr>
            <a:endParaRPr lang="sr-Cyrl-RS" sz="2200" b="1" dirty="0">
              <a:latin typeface="+mn-lt"/>
            </a:endParaRPr>
          </a:p>
          <a:p>
            <a:pPr>
              <a:spcBef>
                <a:spcPts val="400"/>
              </a:spcBef>
            </a:pPr>
            <a:r>
              <a:rPr lang="sr-Cyrl-RS" sz="2200" b="1" u="sng" dirty="0">
                <a:latin typeface="+mn-lt"/>
              </a:rPr>
              <a:t>ДИСЦИПЛИНСКО ВЕЋЕ</a:t>
            </a:r>
            <a:r>
              <a:rPr lang="sr-Cyrl-RS" sz="2200" dirty="0">
                <a:latin typeface="+mn-lt"/>
              </a:rPr>
              <a:t>:</a:t>
            </a:r>
          </a:p>
          <a:p>
            <a:r>
              <a:rPr lang="sr-Cyrl-RS" sz="2200" dirty="0">
                <a:latin typeface="+mn-lt"/>
              </a:rPr>
              <a:t>				Изриче једну или више мера</a:t>
            </a:r>
          </a:p>
          <a:p>
            <a:pPr>
              <a:spcBef>
                <a:spcPts val="0"/>
              </a:spcBef>
            </a:pPr>
            <a:endParaRPr lang="sr-Cyrl-RS" sz="2200" dirty="0">
              <a:latin typeface="+mn-lt"/>
            </a:endParaRPr>
          </a:p>
          <a:p>
            <a:pPr>
              <a:spcBef>
                <a:spcPts val="0"/>
              </a:spcBef>
            </a:pPr>
            <a:endParaRPr lang="sr-Cyrl-RS" sz="2200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sr-Cyrl-RS" sz="2200" dirty="0">
                <a:latin typeface="+mn-lt"/>
              </a:rPr>
              <a:t>			       </a:t>
            </a:r>
            <a:r>
              <a:rPr lang="sr-Cyrl-RS" sz="2200" b="1" u="sng" dirty="0">
                <a:latin typeface="+mn-lt"/>
              </a:rPr>
              <a:t>МЕРЕ ДИСЦИПЛИНСКОГ ВЕЋА</a:t>
            </a:r>
            <a:endParaRPr lang="sr-Cyrl-RS" sz="2200" dirty="0">
              <a:latin typeface="+mn-lt"/>
            </a:endParaRPr>
          </a:p>
          <a:p>
            <a:pPr>
              <a:spcBef>
                <a:spcPts val="0"/>
              </a:spcBef>
            </a:pPr>
            <a:endParaRPr lang="sr-Cyrl-RS" sz="2200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sr-Cyrl-RS" sz="2200" u="sng" dirty="0">
                <a:latin typeface="+mn-lt"/>
              </a:rPr>
              <a:t>неправилности мањег значаја</a:t>
            </a:r>
            <a:r>
              <a:rPr lang="sr-Cyrl-RS" sz="2200" dirty="0">
                <a:latin typeface="+mn-lt"/>
              </a:rPr>
              <a:t>			       </a:t>
            </a:r>
            <a:r>
              <a:rPr lang="sr-Cyrl-RS" sz="2200" u="sng" dirty="0">
                <a:latin typeface="+mn-lt"/>
              </a:rPr>
              <a:t>неправилности већег значаја </a:t>
            </a:r>
            <a:r>
              <a:rPr lang="sr-Cyrl-RS" sz="2200" dirty="0">
                <a:latin typeface="+mn-lt"/>
              </a:rPr>
              <a:t>	</a:t>
            </a:r>
          </a:p>
          <a:p>
            <a:pPr lvl="2">
              <a:spcBef>
                <a:spcPts val="600"/>
              </a:spcBef>
            </a:pPr>
            <a:r>
              <a:rPr lang="sr-Cyrl-RS" sz="2200" i="1" dirty="0">
                <a:latin typeface="+mn-lt"/>
              </a:rPr>
              <a:t>Опомена					Новчана казна</a:t>
            </a:r>
          </a:p>
          <a:p>
            <a:pPr lvl="2">
              <a:spcBef>
                <a:spcPts val="600"/>
              </a:spcBef>
            </a:pPr>
            <a:r>
              <a:rPr lang="sr-Cyrl-RS" sz="2200" i="1" dirty="0">
                <a:latin typeface="+mn-lt"/>
              </a:rPr>
              <a:t>Јавна опомена		 	 		Одузимање лиценце</a:t>
            </a:r>
          </a:p>
          <a:p>
            <a:pPr lvl="2">
              <a:spcBef>
                <a:spcPts val="600"/>
              </a:spcBef>
            </a:pPr>
            <a:r>
              <a:rPr lang="sr-Cyrl-RS" sz="2200" i="1" dirty="0">
                <a:latin typeface="+mn-lt"/>
              </a:rPr>
              <a:t>Новчана казна</a:t>
            </a:r>
          </a:p>
          <a:p>
            <a:pPr>
              <a:spcBef>
                <a:spcPts val="0"/>
              </a:spcBef>
            </a:pPr>
            <a:r>
              <a:rPr lang="sr-Cyrl-RS" sz="2200" dirty="0">
                <a:latin typeface="+mn-lt"/>
              </a:rPr>
              <a:t>										              </a:t>
            </a:r>
            <a:fld id="{A963E476-F545-433B-8A33-DB9D283D94EA}" type="slidenum">
              <a:rPr lang="sr-Cyrl-RS" sz="2200" smtClean="0">
                <a:latin typeface="+mn-lt"/>
              </a:rPr>
              <a:t>11</a:t>
            </a:fld>
            <a:endParaRPr lang="sr-Cyrl-RS" sz="2200" dirty="0">
              <a:latin typeface="+mn-lt"/>
            </a:endParaRPr>
          </a:p>
          <a:p>
            <a:pPr>
              <a:spcBef>
                <a:spcPts val="0"/>
              </a:spcBef>
            </a:pPr>
            <a:endParaRPr lang="sr-RS" sz="2200" dirty="0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CC8B57-4D11-E27F-D96D-C1A68A2278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732440"/>
            <a:ext cx="10515599" cy="590931"/>
          </a:xfr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sr-Cyrl-RS" dirty="0">
                <a:solidFill>
                  <a:schemeClr val="bg1"/>
                </a:solidFill>
                <a:latin typeface="+mn-lt"/>
              </a:rPr>
              <a:t>ПОСТУПАК ПРЕД ДИСЦИПЛИНСКИМ ВЕЋЕМ</a:t>
            </a:r>
            <a:endParaRPr lang="sr-RS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5273DC7-C9E8-E422-EB62-41E2AD1FF281}"/>
              </a:ext>
            </a:extLst>
          </p:cNvPr>
          <p:cNvCxnSpPr>
            <a:cxnSpLocks/>
          </p:cNvCxnSpPr>
          <p:nvPr/>
        </p:nvCxnSpPr>
        <p:spPr>
          <a:xfrm>
            <a:off x="3750814" y="2947387"/>
            <a:ext cx="798991" cy="4083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57261E-EDC8-2397-5A08-7AD97E254554}"/>
              </a:ext>
            </a:extLst>
          </p:cNvPr>
          <p:cNvCxnSpPr>
            <a:cxnSpLocks/>
          </p:cNvCxnSpPr>
          <p:nvPr/>
        </p:nvCxnSpPr>
        <p:spPr>
          <a:xfrm flipV="1">
            <a:off x="3750814" y="2370339"/>
            <a:ext cx="825624" cy="577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ED6E716-2032-5389-89DC-529DDF9408D7}"/>
              </a:ext>
            </a:extLst>
          </p:cNvPr>
          <p:cNvCxnSpPr>
            <a:cxnSpLocks/>
          </p:cNvCxnSpPr>
          <p:nvPr/>
        </p:nvCxnSpPr>
        <p:spPr>
          <a:xfrm>
            <a:off x="7821227" y="4329436"/>
            <a:ext cx="1047565" cy="4587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3CEAB4F-BEBB-BDC7-7D67-8193A55AA47C}"/>
              </a:ext>
            </a:extLst>
          </p:cNvPr>
          <p:cNvCxnSpPr>
            <a:cxnSpLocks/>
          </p:cNvCxnSpPr>
          <p:nvPr/>
        </p:nvCxnSpPr>
        <p:spPr>
          <a:xfrm flipH="1">
            <a:off x="2965142" y="4350058"/>
            <a:ext cx="1047565" cy="4381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1958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740BC0-3D39-6EAF-0FAB-8AA76A578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5736"/>
            <a:ext cx="10515599" cy="4935984"/>
          </a:xfrm>
        </p:spPr>
        <p:txBody>
          <a:bodyPr/>
          <a:lstStyle/>
          <a:p>
            <a:r>
              <a:rPr lang="sr-Cyrl-RS" sz="2200" dirty="0">
                <a:latin typeface="+mn-lt"/>
              </a:rPr>
              <a:t>Може донети </a:t>
            </a:r>
            <a:r>
              <a:rPr lang="sr-Cyrl-RS" sz="2200" b="1" dirty="0">
                <a:latin typeface="+mn-lt"/>
              </a:rPr>
              <a:t>решење о одузимању лиценце </a:t>
            </a:r>
            <a:r>
              <a:rPr lang="sr-Cyrl-RS" sz="2200" dirty="0">
                <a:latin typeface="+mn-lt"/>
              </a:rPr>
              <a:t>и без дисциплинског поступка:</a:t>
            </a:r>
          </a:p>
          <a:p>
            <a:pPr algn="just"/>
            <a:endParaRPr lang="sr-Cyrl-RS" sz="2200" dirty="0">
              <a:latin typeface="+mn-lt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sr-Cyrl-RS" sz="2200" dirty="0">
                <a:latin typeface="+mn-lt"/>
              </a:rPr>
              <a:t>Уколико стечајни управник поднесе захтев за брисање из именика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sr-Cyrl-RS" sz="2200" dirty="0">
                <a:latin typeface="+mn-lt"/>
              </a:rPr>
              <a:t>Уколико стечајни управник престане да буде држављанин РС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sr-Cyrl-RS" sz="2200" dirty="0">
                <a:latin typeface="+mn-lt"/>
              </a:rPr>
              <a:t>Уколико је стечајни управник правоснажно лишен пословне способности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sr-Cyrl-RS" sz="2200" dirty="0">
                <a:latin typeface="+mn-lt"/>
              </a:rPr>
              <a:t>Уколико је стечајни управник правоснажно осуђен за кривично дело које га чини недостојним за бављење професијом или за дело за које је запрећена казна затвора преко пет година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sr-Cyrl-RS" sz="2200" dirty="0">
              <a:latin typeface="+mn-lt"/>
            </a:endParaRPr>
          </a:p>
          <a:p>
            <a:r>
              <a:rPr lang="sr-Cyrl-RS" sz="2200" dirty="0">
                <a:latin typeface="+mn-lt"/>
              </a:rPr>
              <a:t>Решење директора је </a:t>
            </a:r>
            <a:r>
              <a:rPr lang="sr-Cyrl-RS" sz="2200" b="1" dirty="0">
                <a:latin typeface="+mn-lt"/>
              </a:rPr>
              <a:t>коначно</a:t>
            </a:r>
          </a:p>
          <a:p>
            <a:endParaRPr lang="sr-Cyrl-RS" sz="2200" b="1" dirty="0">
              <a:latin typeface="+mn-lt"/>
            </a:endParaRPr>
          </a:p>
          <a:p>
            <a:r>
              <a:rPr lang="sr-Cyrl-RS" sz="2200" b="1" dirty="0">
                <a:latin typeface="+mn-lt"/>
              </a:rPr>
              <a:t>										              </a:t>
            </a:r>
            <a:fld id="{1985E17B-A68C-44CD-B644-0F65104159C7}" type="slidenum">
              <a:rPr lang="sr-Cyrl-RS" sz="2200" smtClean="0">
                <a:latin typeface="+mn-lt"/>
              </a:rPr>
              <a:t>12</a:t>
            </a:fld>
            <a:endParaRPr lang="sr-RS" sz="2200" dirty="0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68CB5C-BC67-3C73-58F5-CA1F21A7FE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732440"/>
            <a:ext cx="10515600" cy="590931"/>
          </a:xfr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sr-Cyrl-RS" dirty="0">
                <a:solidFill>
                  <a:schemeClr val="bg1"/>
                </a:solidFill>
                <a:latin typeface="+mn-lt"/>
              </a:rPr>
              <a:t>ПОСТУПАК ПРЕД ДИРЕКТОРОМ АЛСУ</a:t>
            </a:r>
            <a:endParaRPr lang="sr-R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82305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D0ACD5-C932-6BB0-FE41-C6593EA3D6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553532"/>
            <a:ext cx="10515599" cy="1089529"/>
          </a:xfr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sr-Cyrl-RS" dirty="0">
                <a:solidFill>
                  <a:schemeClr val="bg1"/>
                </a:solidFill>
                <a:latin typeface="+mn-lt"/>
              </a:rPr>
              <a:t>СТАТИСТИЧКИ ПРИКАЗ БРОЈА ПРИТУЖБИ НА РАД СТЕЧАЈНИХ УПРАВНИКА</a:t>
            </a:r>
            <a:endParaRPr lang="sr-R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8D8C321-51B3-3A11-38A8-8E6CA377C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598" cy="4752728"/>
          </a:xfrm>
        </p:spPr>
        <p:txBody>
          <a:bodyPr/>
          <a:lstStyle/>
          <a:p>
            <a:pPr algn="just"/>
            <a:endParaRPr lang="sr-Latn-R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sr-Latn-R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sr-Latn-R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sr-Latn-R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sr-Latn-R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sr-Latn-R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sr-Latn-R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sr-Latn-R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Напомена:  из приказа се може видети да од 2012. године број притужби на рад стечајних управника опада, те од максималног броја од 171 притужбе у 2012. години, број притужби опада у 2021. години на 49 притужби и исти број се одржао и у 2022. години  </a:t>
            </a:r>
            <a:endParaRPr lang="sr-R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sr-Cyrl-R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sr-R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sr-Cyrl-R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Извор: </a:t>
            </a:r>
            <a:r>
              <a:rPr lang="sr-Cyrl-RS" sz="12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https://alsu.gov.rs/la/nadzor/prituzbe/</a:t>
            </a:r>
            <a:r>
              <a:rPr lang="sr-Cyrl-R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/>
            <a:r>
              <a:rPr lang="sr-Cyrl-R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							                        </a:t>
            </a:r>
            <a:fld id="{1B50B5B1-AEA7-4E89-B85F-39E7B68E24C2}" type="slidenum">
              <a:rPr lang="sr-Cyrl-RS" sz="22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</a:t>
            </a:fld>
            <a:r>
              <a:rPr lang="sr-Cyrl-R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sr-R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90BEE864-1B4A-F949-D145-BE6661813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752" y="1643061"/>
            <a:ext cx="6171248" cy="332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5955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1E735E7-B664-157B-7BF4-6F8BFE1DA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9002"/>
            <a:ext cx="10515600" cy="4847208"/>
          </a:xfrm>
        </p:spPr>
        <p:txBody>
          <a:bodyPr/>
          <a:lstStyle/>
          <a:p>
            <a:r>
              <a:rPr lang="sr-Cyrl-RS" sz="2200" b="1" dirty="0">
                <a:latin typeface="+mn-lt"/>
              </a:rPr>
              <a:t>Надзор над радом управника </a:t>
            </a:r>
            <a:r>
              <a:rPr lang="sr-Cyrl-RS" sz="2200" dirty="0">
                <a:latin typeface="+mn-lt"/>
              </a:rPr>
              <a:t>суд спроводи:</a:t>
            </a:r>
          </a:p>
          <a:p>
            <a:pPr marL="800100" lvl="1" indent="-342900"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sr-Cyrl-RS" sz="2200" i="1" dirty="0">
                <a:latin typeface="+mn-lt"/>
              </a:rPr>
              <a:t>прегледом извештаја стечајног управника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sr-Cyrl-RS" sz="2200" i="1" dirty="0">
                <a:latin typeface="+mn-lt"/>
              </a:rPr>
              <a:t>давањем сагласности на поједине радње у складу са Законом о стечају</a:t>
            </a:r>
          </a:p>
          <a:p>
            <a:endParaRPr lang="sr-Cyrl-RS" sz="2200" dirty="0">
              <a:latin typeface="+mn-lt"/>
            </a:endParaRPr>
          </a:p>
          <a:p>
            <a:r>
              <a:rPr lang="sr-Cyrl-RS" sz="2200" dirty="0">
                <a:latin typeface="+mn-lt"/>
              </a:rPr>
              <a:t>Овлашћења суда у надзору над радом нису општа већ везана за конкретан поступак</a:t>
            </a:r>
          </a:p>
          <a:p>
            <a:endParaRPr lang="sr-Cyrl-RS" sz="2200" dirty="0">
              <a:latin typeface="+mn-lt"/>
            </a:endParaRPr>
          </a:p>
          <a:p>
            <a:r>
              <a:rPr lang="sr-Cyrl-RS" sz="2200" b="1" dirty="0">
                <a:latin typeface="+mn-lt"/>
              </a:rPr>
              <a:t>Санкције</a:t>
            </a:r>
            <a:r>
              <a:rPr lang="sr-Cyrl-RS" sz="2200" dirty="0">
                <a:latin typeface="+mn-lt"/>
              </a:rPr>
              <a:t> од стране суда:</a:t>
            </a:r>
          </a:p>
          <a:p>
            <a:pPr marL="800100" lvl="1" indent="-342900"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sr-Cyrl-RS" sz="2200" i="1" dirty="0">
                <a:latin typeface="+mn-lt"/>
              </a:rPr>
              <a:t>условљене претходно изреченим мерама дисциплинског већа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sr-Cyrl-RS" sz="2200" i="1" dirty="0">
                <a:latin typeface="+mn-lt"/>
              </a:rPr>
              <a:t>без обзира на претходне мере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sr-Cyrl-RS" sz="2200" i="1" dirty="0">
              <a:latin typeface="+mn-lt"/>
            </a:endParaRPr>
          </a:p>
          <a:p>
            <a:pPr lvl="1"/>
            <a:endParaRPr lang="sr-Cyrl-RS" sz="2200" i="1" dirty="0">
              <a:latin typeface="+mn-lt"/>
            </a:endParaRPr>
          </a:p>
          <a:p>
            <a:pPr lvl="1"/>
            <a:r>
              <a:rPr lang="sr-Cyrl-RS" sz="2200" dirty="0">
                <a:latin typeface="+mn-lt"/>
              </a:rPr>
              <a:t>										              </a:t>
            </a:r>
            <a:fld id="{63B1790B-99DA-4BF9-B912-570050564CA0}" type="slidenum">
              <a:rPr lang="sr-Cyrl-RS" sz="2200" smtClean="0">
                <a:latin typeface="+mn-lt"/>
              </a:rPr>
              <a:t>14</a:t>
            </a:fld>
            <a:endParaRPr lang="sr-RS" sz="2200" dirty="0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A809B9-B8C4-AC6F-E82C-CBA5C51BE8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732440"/>
            <a:ext cx="10515598" cy="590931"/>
          </a:xfr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sr-Cyrl-RS" dirty="0">
                <a:solidFill>
                  <a:schemeClr val="bg1"/>
                </a:solidFill>
                <a:latin typeface="+mn-lt"/>
              </a:rPr>
              <a:t>УЛОГА СУДА У НАДЗОРУ НАД РАДОМ</a:t>
            </a:r>
            <a:endParaRPr lang="sr-R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34984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AD99501-DBB9-4AC1-23F8-288E0D749FA2}"/>
              </a:ext>
            </a:extLst>
          </p:cNvPr>
          <p:cNvSpPr txBox="1">
            <a:spLocks/>
          </p:cNvSpPr>
          <p:nvPr/>
        </p:nvSpPr>
        <p:spPr>
          <a:xfrm>
            <a:off x="626333" y="203701"/>
            <a:ext cx="9603275" cy="1049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 sz="40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ЗАКЉУЧАК</a:t>
            </a:r>
            <a:endParaRPr lang="en-US" sz="4000" b="1" dirty="0">
              <a:solidFill>
                <a:schemeClr val="bg1"/>
              </a:solidFill>
              <a:latin typeface="+mn-lt"/>
              <a:ea typeface="Verdana" panose="020B060403050404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CA25C30-E99B-89E5-D0DF-9CCBFAD4D014}"/>
              </a:ext>
            </a:extLst>
          </p:cNvPr>
          <p:cNvSpPr txBox="1">
            <a:spLocks/>
          </p:cNvSpPr>
          <p:nvPr/>
        </p:nvSpPr>
        <p:spPr>
          <a:xfrm>
            <a:off x="626333" y="0"/>
            <a:ext cx="11346591" cy="609895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bg1"/>
              </a:buClr>
              <a:buNone/>
            </a:pPr>
            <a:endParaRPr lang="sr-Cyrl-RS" sz="2400" dirty="0">
              <a:solidFill>
                <a:schemeClr val="bg1"/>
              </a:solidFill>
              <a:ea typeface="Verdana" panose="020B0604030504040204" pitchFamily="34" charset="0"/>
            </a:endParaRP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sr-Cyrl-RS" sz="2400" dirty="0">
              <a:solidFill>
                <a:schemeClr val="bg1"/>
              </a:solidFill>
              <a:ea typeface="Verdana" panose="020B0604030504040204" pitchFamily="34" charset="0"/>
            </a:endParaRPr>
          </a:p>
          <a:p>
            <a:pPr>
              <a:spcBef>
                <a:spcPts val="600"/>
              </a:spcBef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sr-Cyrl-RS" sz="2400" dirty="0">
                <a:solidFill>
                  <a:schemeClr val="bg1"/>
                </a:solidFill>
                <a:ea typeface="Verdana" panose="020B0604030504040204" pitchFamily="34" charset="0"/>
              </a:rPr>
              <a:t>Велики значај начела Кодекса етике за развој професије стечајног управника</a:t>
            </a:r>
          </a:p>
          <a:p>
            <a:pPr marL="0" indent="0">
              <a:spcBef>
                <a:spcPts val="600"/>
              </a:spcBef>
              <a:buClr>
                <a:schemeClr val="bg1"/>
              </a:buClr>
              <a:buNone/>
            </a:pPr>
            <a:endParaRPr lang="sr-Cyrl-RS" sz="2400" dirty="0">
              <a:solidFill>
                <a:schemeClr val="bg1"/>
              </a:solidFill>
              <a:ea typeface="Verdana" panose="020B0604030504040204" pitchFamily="34" charset="0"/>
            </a:endParaRPr>
          </a:p>
          <a:p>
            <a:pPr>
              <a:spcBef>
                <a:spcPts val="600"/>
              </a:spcBef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sr-Cyrl-RS" sz="2400" dirty="0">
                <a:solidFill>
                  <a:schemeClr val="bg1"/>
                </a:solidFill>
                <a:ea typeface="Verdana" panose="020B0604030504040204" pitchFamily="34" charset="0"/>
              </a:rPr>
              <a:t>Улога АЛСУ у надзору над применом начела Кодекса</a:t>
            </a:r>
          </a:p>
          <a:p>
            <a:pPr>
              <a:spcBef>
                <a:spcPts val="600"/>
              </a:spcBef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sr-Cyrl-RS" sz="2400" dirty="0">
              <a:solidFill>
                <a:schemeClr val="bg1"/>
              </a:solidFill>
              <a:ea typeface="Verdana" panose="020B0604030504040204" pitchFamily="34" charset="0"/>
            </a:endParaRPr>
          </a:p>
          <a:p>
            <a:pPr>
              <a:spcBef>
                <a:spcPts val="600"/>
              </a:spcBef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sr-Cyrl-RS" sz="2400" dirty="0">
                <a:solidFill>
                  <a:schemeClr val="bg1"/>
                </a:solidFill>
                <a:ea typeface="Verdana" panose="020B0604030504040204" pitchFamily="34" charset="0"/>
              </a:rPr>
              <a:t>Уређен поступак надзора над радом, дисциплински поступак и систем мера</a:t>
            </a:r>
          </a:p>
          <a:p>
            <a:pPr marL="0" indent="0">
              <a:spcBef>
                <a:spcPts val="600"/>
              </a:spcBef>
              <a:buClr>
                <a:schemeClr val="bg1"/>
              </a:buClr>
              <a:buNone/>
            </a:pPr>
            <a:endParaRPr lang="sr-Cyrl-RS" sz="2400" dirty="0">
              <a:solidFill>
                <a:schemeClr val="bg1"/>
              </a:solidFill>
              <a:ea typeface="Verdana" panose="020B0604030504040204" pitchFamily="34" charset="0"/>
            </a:endParaRPr>
          </a:p>
          <a:p>
            <a:pPr>
              <a:spcBef>
                <a:spcPts val="600"/>
              </a:spcBef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sr-Cyrl-RS" sz="2400" dirty="0">
                <a:solidFill>
                  <a:schemeClr val="bg1"/>
                </a:solidFill>
                <a:ea typeface="Verdana" panose="020B0604030504040204" pitchFamily="34" charset="0"/>
              </a:rPr>
              <a:t>Најшира овлашћења ипак има суд</a:t>
            </a:r>
          </a:p>
          <a:p>
            <a:pPr marL="0" indent="0">
              <a:spcBef>
                <a:spcPts val="600"/>
              </a:spcBef>
              <a:buClr>
                <a:schemeClr val="bg1"/>
              </a:buClr>
              <a:buNone/>
            </a:pPr>
            <a:endParaRPr lang="sr-Cyrl-RS" sz="2400" dirty="0">
              <a:solidFill>
                <a:schemeClr val="bg1"/>
              </a:solidFill>
              <a:ea typeface="Verdana" panose="020B0604030504040204" pitchFamily="34" charset="0"/>
            </a:endParaRPr>
          </a:p>
          <a:p>
            <a:pPr marL="0" indent="0">
              <a:spcBef>
                <a:spcPts val="600"/>
              </a:spcBef>
              <a:buClr>
                <a:schemeClr val="bg1"/>
              </a:buClr>
              <a:buNone/>
            </a:pPr>
            <a:r>
              <a:rPr lang="sr-Cyrl-RS" sz="2400" b="1" dirty="0">
                <a:solidFill>
                  <a:schemeClr val="bg1"/>
                </a:solidFill>
                <a:ea typeface="Verdana" panose="020B0604030504040204" pitchFamily="34" charset="0"/>
              </a:rPr>
              <a:t>Управни суд </a:t>
            </a:r>
            <a:r>
              <a:rPr lang="sr-Cyrl-RS" sz="2400" dirty="0">
                <a:solidFill>
                  <a:schemeClr val="bg1"/>
                </a:solidFill>
                <a:ea typeface="Verdana" panose="020B0604030504040204" pitchFamily="34" charset="0"/>
              </a:rPr>
              <a:t>		поступа по тужбама против коначних одлука АЛСУ</a:t>
            </a:r>
          </a:p>
          <a:p>
            <a:pPr marL="0" indent="0" algn="just">
              <a:buClr>
                <a:schemeClr val="bg1"/>
              </a:buClr>
              <a:buNone/>
            </a:pPr>
            <a:r>
              <a:rPr lang="sr-Cyrl-RS" sz="2400" dirty="0">
                <a:solidFill>
                  <a:schemeClr val="bg1"/>
                </a:solidFill>
                <a:ea typeface="Verdana" panose="020B0604030504040204" pitchFamily="34" charset="0"/>
              </a:rPr>
              <a:t>			поступа након изречених мера од стране АЛСУ (разрешење 				стечајног управника или условљавање одлука добијањем 	         </a:t>
            </a:r>
            <a:r>
              <a:rPr lang="sr-Cyrl-RS" sz="2400" b="1" dirty="0">
                <a:solidFill>
                  <a:schemeClr val="bg1"/>
                </a:solidFill>
                <a:ea typeface="Verdana" panose="020B0604030504040204" pitchFamily="34" charset="0"/>
              </a:rPr>
              <a:t>Привредни суд</a:t>
            </a:r>
            <a:r>
              <a:rPr lang="sr-Cyrl-RS" sz="2400" dirty="0">
                <a:solidFill>
                  <a:schemeClr val="bg1"/>
                </a:solidFill>
                <a:ea typeface="Verdana" panose="020B0604030504040204" pitchFamily="34" charset="0"/>
              </a:rPr>
              <a:t>	сагласности)</a:t>
            </a:r>
          </a:p>
          <a:p>
            <a:pPr marL="0" indent="0">
              <a:buClr>
                <a:schemeClr val="bg1"/>
              </a:buClr>
              <a:buNone/>
            </a:pPr>
            <a:r>
              <a:rPr lang="sr-Cyrl-RS" sz="2400" dirty="0">
                <a:solidFill>
                  <a:schemeClr val="bg1"/>
                </a:solidFill>
                <a:ea typeface="Verdana" panose="020B0604030504040204" pitchFamily="34" charset="0"/>
              </a:rPr>
              <a:t>			</a:t>
            </a:r>
          </a:p>
          <a:p>
            <a:pPr marL="0" indent="0">
              <a:buClr>
                <a:schemeClr val="bg1"/>
              </a:buClr>
              <a:buNone/>
            </a:pPr>
            <a:r>
              <a:rPr lang="sr-Cyrl-RS" sz="2400" dirty="0">
                <a:solidFill>
                  <a:schemeClr val="bg1"/>
                </a:solidFill>
                <a:ea typeface="Verdana" panose="020B0604030504040204" pitchFamily="34" charset="0"/>
              </a:rPr>
              <a:t>			поступа независно од изречених мера, по службеној дужности </a:t>
            </a:r>
          </a:p>
          <a:p>
            <a:pPr marL="0" indent="0">
              <a:buClr>
                <a:schemeClr val="bg1"/>
              </a:buClr>
              <a:buNone/>
            </a:pPr>
            <a:r>
              <a:rPr lang="sr-Cyrl-RS" sz="2400" dirty="0">
                <a:solidFill>
                  <a:schemeClr val="bg1"/>
                </a:solidFill>
                <a:ea typeface="Verdana" panose="020B0604030504040204" pitchFamily="34" charset="0"/>
              </a:rPr>
              <a:t>										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sr-Cyrl-RS" sz="2400" dirty="0">
              <a:solidFill>
                <a:schemeClr val="bg1"/>
              </a:solidFill>
              <a:ea typeface="Verdana" panose="020B0604030504040204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F479E64-5609-BE36-8DF1-3DAD088C141A}"/>
              </a:ext>
            </a:extLst>
          </p:cNvPr>
          <p:cNvCxnSpPr>
            <a:cxnSpLocks/>
          </p:cNvCxnSpPr>
          <p:nvPr/>
        </p:nvCxnSpPr>
        <p:spPr>
          <a:xfrm flipV="1">
            <a:off x="2769833" y="4847208"/>
            <a:ext cx="648070" cy="66138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2F41D80-7372-3D65-8A30-77CA73F0A471}"/>
              </a:ext>
            </a:extLst>
          </p:cNvPr>
          <p:cNvCxnSpPr>
            <a:cxnSpLocks/>
          </p:cNvCxnSpPr>
          <p:nvPr/>
        </p:nvCxnSpPr>
        <p:spPr>
          <a:xfrm>
            <a:off x="2769833" y="5508593"/>
            <a:ext cx="648069" cy="80294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7C5114D-2642-E6F4-3FAC-98418F195636}"/>
              </a:ext>
            </a:extLst>
          </p:cNvPr>
          <p:cNvCxnSpPr>
            <a:cxnSpLocks/>
          </p:cNvCxnSpPr>
          <p:nvPr/>
        </p:nvCxnSpPr>
        <p:spPr>
          <a:xfrm>
            <a:off x="2512381" y="4314548"/>
            <a:ext cx="843380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6970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783719-EA96-83CB-8222-CD153AB08E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1521" y="933323"/>
            <a:ext cx="6891050" cy="4147802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sr-Cyrl-RS" sz="6000" b="1" dirty="0">
                <a:latin typeface="+mn-lt"/>
              </a:rPr>
              <a:t>ХВАЛА НА ПАЖЊИ</a:t>
            </a:r>
            <a:endParaRPr lang="en-US" sz="6000" b="1" dirty="0">
              <a:latin typeface="+mn-lt"/>
            </a:endParaRPr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03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805FB4-D32B-E6AE-875D-5A06ED4B48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r-RS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CCB905D3-CE70-5D10-8D2B-7FC9ECC105C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16723" b="16723"/>
          <a:stretch>
            <a:fillRect/>
          </a:stretch>
        </p:blipFill>
        <p:spPr>
          <a:xfrm>
            <a:off x="-159026" y="87464"/>
            <a:ext cx="12435840" cy="670295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CF45AE-190F-3C88-5D7C-FA2BFFF4C325}"/>
              </a:ext>
            </a:extLst>
          </p:cNvPr>
          <p:cNvSpPr txBox="1"/>
          <p:nvPr/>
        </p:nvSpPr>
        <p:spPr>
          <a:xfrm>
            <a:off x="1152939" y="6066845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sr-RS" sz="3600" b="1" i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DCF5F1-8F2F-8E7E-F97C-C4A19F15C394}"/>
              </a:ext>
            </a:extLst>
          </p:cNvPr>
          <p:cNvSpPr txBox="1"/>
          <p:nvPr/>
        </p:nvSpPr>
        <p:spPr>
          <a:xfrm>
            <a:off x="7919499" y="5247861"/>
            <a:ext cx="4206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r-Cyrl-RS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Пауза 15 мин</a:t>
            </a:r>
            <a:endParaRPr lang="sr-RS" sz="3600" b="1" i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389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DFB1E9-FF0A-DB66-8572-7CB55E9A1B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1716" y="465512"/>
            <a:ext cx="10588568" cy="590931"/>
          </a:xfr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 </a:t>
            </a:r>
            <a:r>
              <a:rPr lang="sr-Cyrl-RS" dirty="0">
                <a:solidFill>
                  <a:schemeClr val="bg1"/>
                </a:solidFill>
                <a:latin typeface="+mn-lt"/>
              </a:rPr>
              <a:t>О КОДЕКСУ ЕТИКЕ</a:t>
            </a:r>
            <a:endParaRPr lang="en-GB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45C717-F9F9-8781-BD56-E2338EF41A0A}"/>
              </a:ext>
            </a:extLst>
          </p:cNvPr>
          <p:cNvSpPr txBox="1"/>
          <p:nvPr/>
        </p:nvSpPr>
        <p:spPr>
          <a:xfrm>
            <a:off x="801716" y="822683"/>
            <a:ext cx="10588568" cy="5820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360A5A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sr-Cyrl-R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Verdana" panose="020B060403050404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spcAft>
                <a:spcPts val="0"/>
              </a:spcAft>
              <a:buClr>
                <a:srgbClr val="360A5A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lang="sr-Latn-RS" sz="2200" dirty="0">
              <a:solidFill>
                <a:prstClr val="black"/>
              </a:solidFill>
              <a:ea typeface="Verdana" panose="020B060403050404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spcAft>
                <a:spcPts val="0"/>
              </a:spcAft>
              <a:buClr>
                <a:srgbClr val="360A5A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sr-Cyrl-RS" sz="2200" b="1" dirty="0">
                <a:solidFill>
                  <a:prstClr val="black"/>
                </a:solidFill>
                <a:ea typeface="Verdana" panose="020B0604030504040204" pitchFamily="34" charset="0"/>
              </a:rPr>
              <a:t>Кодекс етике </a:t>
            </a:r>
            <a:r>
              <a:rPr lang="sr-Cyrl-RS" sz="2200" dirty="0">
                <a:solidFill>
                  <a:prstClr val="black"/>
                </a:solidFill>
                <a:ea typeface="Verdana" panose="020B0604030504040204" pitchFamily="34" charset="0"/>
              </a:rPr>
              <a:t>– скуп етичких правила и принципа који прописују правила понашања стечајних управника</a:t>
            </a:r>
            <a:endParaRPr lang="sr-Latn-RS" sz="2200" dirty="0">
              <a:solidFill>
                <a:prstClr val="black"/>
              </a:solidFill>
              <a:ea typeface="Verdana" panose="020B0604030504040204" pitchFamily="34" charset="0"/>
            </a:endParaRPr>
          </a:p>
          <a:p>
            <a:pPr marR="0" lvl="0" algn="just" defTabSz="914400" rtl="0" eaLnBrk="1" fontAlgn="auto" latinLnBrk="0" hangingPunct="1">
              <a:spcAft>
                <a:spcPts val="0"/>
              </a:spcAft>
              <a:buClr>
                <a:srgbClr val="360A5A"/>
              </a:buClr>
              <a:buSzPct val="100000"/>
              <a:tabLst/>
              <a:defRPr/>
            </a:pPr>
            <a:endParaRPr kumimoji="0" lang="sr-Cyrl-R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Verdana" panose="020B0604030504040204" pitchFamily="34" charset="0"/>
            </a:endParaRPr>
          </a:p>
          <a:p>
            <a:pPr marL="800100" lvl="1" indent="-342900" algn="just">
              <a:buClr>
                <a:srgbClr val="360A5A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sr-Cyrl-RS" sz="2200" i="1" u="sng" kern="0" dirty="0">
                <a:solidFill>
                  <a:prstClr val="black"/>
                </a:solidFill>
                <a:ea typeface="Verdana" panose="020B0604030504040204" pitchFamily="34" charset="0"/>
              </a:rPr>
              <a:t>П</a:t>
            </a:r>
            <a:r>
              <a:rPr lang="sr-Cyrl-RS" sz="2200" i="1" u="sng" kern="0" dirty="0">
                <a:effectLst/>
                <a:ea typeface="Verdana" panose="020B0604030504040204" pitchFamily="34" charset="0"/>
              </a:rPr>
              <a:t>рофесионална оспособљеност</a:t>
            </a:r>
            <a:r>
              <a:rPr lang="sr-Cyrl-RS" sz="2200" kern="0" dirty="0">
                <a:effectLst/>
                <a:ea typeface="Verdana" panose="020B0604030504040204" pitchFamily="34" charset="0"/>
              </a:rPr>
              <a:t>, савесно и благовремено испуњавање обавеза прописаних законом и одговарајућим подзаконским актима, као и самим Кодексом етике</a:t>
            </a:r>
            <a:r>
              <a:rPr lang="sr-Latn-RS" sz="2200" kern="0" dirty="0">
                <a:effectLst/>
                <a:ea typeface="Verdana" panose="020B0604030504040204" pitchFamily="34" charset="0"/>
              </a:rPr>
              <a:t>;</a:t>
            </a:r>
            <a:endParaRPr lang="sr-Cyrl-RS" sz="2200" kern="0" dirty="0">
              <a:effectLst/>
              <a:ea typeface="Verdana" panose="020B0604030504040204" pitchFamily="34" charset="0"/>
            </a:endParaRPr>
          </a:p>
          <a:p>
            <a:pPr marL="800100" lvl="1" indent="-342900">
              <a:lnSpc>
                <a:spcPct val="120000"/>
              </a:lnSpc>
              <a:spcBef>
                <a:spcPts val="1000"/>
              </a:spcBef>
              <a:buClr>
                <a:srgbClr val="360A5A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kumimoji="0" lang="sr-Cyrl-R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ea typeface="Verdana" panose="020B0604030504040204" pitchFamily="34" charset="0"/>
              </a:rPr>
              <a:t>О</a:t>
            </a:r>
            <a:r>
              <a:rPr lang="sr-Cyrl-RS" sz="2200" kern="0" dirty="0" err="1">
                <a:effectLst/>
                <a:ea typeface="Verdana" panose="020B0604030504040204" pitchFamily="34" charset="0"/>
              </a:rPr>
              <a:t>бјективно</a:t>
            </a:r>
            <a:r>
              <a:rPr lang="sr-Cyrl-RS" sz="2200" kern="0" dirty="0">
                <a:effectLst/>
                <a:ea typeface="Verdana" panose="020B0604030504040204" pitchFamily="34" charset="0"/>
              </a:rPr>
              <a:t>, </a:t>
            </a:r>
            <a:r>
              <a:rPr lang="sr-Cyrl-RS" sz="2200" i="1" u="sng" kern="0" dirty="0">
                <a:effectLst/>
                <a:ea typeface="Verdana" panose="020B0604030504040204" pitchFamily="34" charset="0"/>
              </a:rPr>
              <a:t>независно и непристрасно поступање </a:t>
            </a:r>
            <a:r>
              <a:rPr lang="sr-Cyrl-RS" sz="2200" kern="0" dirty="0">
                <a:effectLst/>
                <a:ea typeface="Verdana" panose="020B0604030504040204" pitchFamily="34" charset="0"/>
              </a:rPr>
              <a:t>у стечајном поступку</a:t>
            </a:r>
            <a:r>
              <a:rPr lang="sr-Latn-RS" sz="2200" kern="0" dirty="0">
                <a:effectLst/>
                <a:ea typeface="Verdana" panose="020B0604030504040204" pitchFamily="34" charset="0"/>
              </a:rPr>
              <a:t>;</a:t>
            </a:r>
            <a:endParaRPr lang="sr-Cyrl-RS" sz="2200" kern="0" dirty="0">
              <a:effectLst/>
              <a:ea typeface="Verdana" panose="020B0604030504040204" pitchFamily="34" charset="0"/>
            </a:endParaRPr>
          </a:p>
          <a:p>
            <a:pPr marL="800100" lvl="1" indent="-342900">
              <a:spcBef>
                <a:spcPts val="1000"/>
              </a:spcBef>
              <a:buClr>
                <a:srgbClr val="360A5A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kumimoji="0" lang="sr-Cyrl-R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ea typeface="Verdana" panose="020B0604030504040204" pitchFamily="34" charset="0"/>
              </a:rPr>
              <a:t>П</a:t>
            </a:r>
            <a:r>
              <a:rPr lang="sr-Cyrl-RS" sz="2200" kern="0" dirty="0" err="1">
                <a:effectLst/>
                <a:ea typeface="Verdana" panose="020B0604030504040204" pitchFamily="34" charset="0"/>
              </a:rPr>
              <a:t>оштовање</a:t>
            </a:r>
            <a:r>
              <a:rPr lang="sr-Cyrl-RS" sz="2200" kern="0" dirty="0">
                <a:effectLst/>
                <a:ea typeface="Verdana" panose="020B0604030504040204" pitchFamily="34" charset="0"/>
              </a:rPr>
              <a:t> </a:t>
            </a:r>
            <a:r>
              <a:rPr lang="sr-Cyrl-RS" sz="2200" i="1" u="sng" kern="0" dirty="0">
                <a:effectLst/>
                <a:ea typeface="Verdana" panose="020B0604030504040204" pitchFamily="34" charset="0"/>
              </a:rPr>
              <a:t>поверљивости информација </a:t>
            </a:r>
            <a:r>
              <a:rPr lang="sr-Cyrl-RS" sz="2200" kern="0" dirty="0">
                <a:effectLst/>
                <a:ea typeface="Verdana" panose="020B0604030504040204" pitchFamily="34" charset="0"/>
              </a:rPr>
              <a:t>о којима стечајни управник има  сазнања</a:t>
            </a:r>
            <a:r>
              <a:rPr lang="sr-Latn-RS" sz="2200" kern="0" dirty="0">
                <a:effectLst/>
                <a:ea typeface="Verdana" panose="020B0604030504040204" pitchFamily="34" charset="0"/>
              </a:rPr>
              <a:t>;</a:t>
            </a:r>
            <a:endParaRPr lang="sr-Cyrl-RS" sz="2200" kern="0" dirty="0">
              <a:effectLst/>
              <a:ea typeface="Verdana" panose="020B0604030504040204" pitchFamily="34" charset="0"/>
            </a:endParaRPr>
          </a:p>
          <a:p>
            <a:pPr marL="800100" lvl="1" indent="-342900">
              <a:lnSpc>
                <a:spcPct val="120000"/>
              </a:lnSpc>
              <a:spcBef>
                <a:spcPts val="100"/>
              </a:spcBef>
              <a:buClr>
                <a:srgbClr val="360A5A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kumimoji="0" lang="sr-Cyrl-R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ea typeface="Verdana" panose="020B0604030504040204" pitchFamily="34" charset="0"/>
              </a:rPr>
              <a:t>П</a:t>
            </a:r>
            <a:r>
              <a:rPr lang="sr-Cyrl-RS" sz="2200" kern="0" dirty="0" err="1">
                <a:effectLst/>
                <a:ea typeface="Verdana" panose="020B0604030504040204" pitchFamily="34" charset="0"/>
              </a:rPr>
              <a:t>рофесионално</a:t>
            </a:r>
            <a:r>
              <a:rPr lang="sr-Cyrl-RS" sz="2200" kern="0" dirty="0">
                <a:effectLst/>
                <a:ea typeface="Verdana" panose="020B0604030504040204" pitchFamily="34" charset="0"/>
              </a:rPr>
              <a:t> поступање и </a:t>
            </a:r>
            <a:r>
              <a:rPr lang="sr-Cyrl-RS" sz="2200" i="1" u="sng" kern="0" dirty="0">
                <a:effectLst/>
                <a:ea typeface="Verdana" panose="020B0604030504040204" pitchFamily="34" charset="0"/>
              </a:rPr>
              <a:t>искључење сукоба интереса</a:t>
            </a:r>
            <a:r>
              <a:rPr lang="sr-Latn-RS" sz="2200" kern="0" dirty="0">
                <a:effectLst/>
                <a:ea typeface="Verdana" panose="020B0604030504040204" pitchFamily="34" charset="0"/>
              </a:rPr>
              <a:t>.</a:t>
            </a:r>
            <a:endParaRPr lang="sr-Latn-RS" sz="2200" kern="0" dirty="0">
              <a:ea typeface="Verdana" panose="020B060403050404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"/>
              </a:spcBef>
              <a:spcAft>
                <a:spcPts val="0"/>
              </a:spcAft>
              <a:buClr>
                <a:srgbClr val="360A5A"/>
              </a:buClr>
              <a:buSzPct val="100000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Verdan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100"/>
              </a:spcBef>
              <a:spcAft>
                <a:spcPts val="0"/>
              </a:spcAft>
              <a:buClr>
                <a:srgbClr val="360A5A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sr-Cyrl-RS" sz="2200" dirty="0">
                <a:solidFill>
                  <a:prstClr val="black"/>
                </a:solidFill>
                <a:ea typeface="Verdana" panose="020B0604030504040204" pitchFamily="34" charset="0"/>
              </a:rPr>
              <a:t>Наглашен висок степен друштвене одговорности професије стечајног управника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"/>
              </a:spcBef>
              <a:spcAft>
                <a:spcPts val="0"/>
              </a:spcAft>
              <a:buClr>
                <a:srgbClr val="360A5A"/>
              </a:buClr>
              <a:buSzPct val="100000"/>
              <a:tabLst/>
              <a:defRPr/>
            </a:pPr>
            <a:r>
              <a:rPr lang="sr-Cyrl-RS" sz="2200" dirty="0">
                <a:solidFill>
                  <a:prstClr val="black"/>
                </a:solidFill>
                <a:ea typeface="Verdana" panose="020B0604030504040204" pitchFamily="34" charset="0"/>
              </a:rPr>
              <a:t>											   </a:t>
            </a:r>
            <a:fld id="{3E6F0559-D8CE-406D-90D2-F027C19F9151}" type="slidenum">
              <a:rPr lang="sr-Cyrl-RS" sz="2200" smtClean="0">
                <a:solidFill>
                  <a:prstClr val="black"/>
                </a:solidFill>
                <a:ea typeface="Verdana" panose="020B0604030504040204" pitchFamily="34" charset="0"/>
              </a:rPr>
              <a:pPr marR="0" lvl="0" algn="l" defTabSz="914400" rtl="0" eaLnBrk="1" fontAlgn="auto" latinLnBrk="0" hangingPunct="1">
                <a:lnSpc>
                  <a:spcPct val="120000"/>
                </a:lnSpc>
                <a:spcBef>
                  <a:spcPts val="100"/>
                </a:spcBef>
                <a:spcAft>
                  <a:spcPts val="0"/>
                </a:spcAft>
                <a:buClr>
                  <a:srgbClr val="360A5A"/>
                </a:buClr>
                <a:buSzPct val="100000"/>
                <a:tabLst/>
                <a:defRPr/>
              </a:pPr>
              <a:t>2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880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52FFD89-26AB-8255-8E4C-B20565AE06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0266" y="621437"/>
            <a:ext cx="10591468" cy="639192"/>
          </a:xfr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sr-Cyrl-RS" dirty="0">
                <a:solidFill>
                  <a:schemeClr val="bg1"/>
                </a:solidFill>
                <a:latin typeface="+mn-lt"/>
              </a:rPr>
              <a:t>ПРОФЕСИОНАЛНА ОСПОСОБЉЕНОСТ 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C0393D-D606-7E90-F840-19DDE5E01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267" y="1544715"/>
            <a:ext cx="10591468" cy="492828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sr-Cyrl-RS" sz="2200" dirty="0">
                <a:ea typeface="Verdana" panose="020B0604030504040204" pitchFamily="34" charset="0"/>
              </a:rPr>
              <a:t>Шта значи професионална оспособљеност и како је постићи</a:t>
            </a:r>
            <a:endParaRPr lang="sr-Latn-RS" sz="2200" dirty="0">
              <a:ea typeface="Verdana" panose="020B060403050404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sr-Cyrl-RS" sz="2200" dirty="0">
              <a:ea typeface="Verdana" panose="020B0604030504040204" pitchFamily="34" charset="0"/>
            </a:endParaRPr>
          </a:p>
          <a:p>
            <a:pPr lvl="1">
              <a:spcBef>
                <a:spcPts val="200"/>
              </a:spcBef>
              <a:buFont typeface="Wingdings" panose="05000000000000000000" pitchFamily="2" charset="2"/>
              <a:buChar char="ü"/>
            </a:pPr>
            <a:r>
              <a:rPr lang="sr-Cyrl-RS" sz="2200" i="1" dirty="0">
                <a:ea typeface="Verdana" panose="020B0604030504040204" pitchFamily="34" charset="0"/>
              </a:rPr>
              <a:t>Самостално обављање поверених послова</a:t>
            </a:r>
          </a:p>
          <a:p>
            <a:pPr lvl="1">
              <a:lnSpc>
                <a:spcPct val="150000"/>
              </a:lnSpc>
              <a:spcBef>
                <a:spcPts val="200"/>
              </a:spcBef>
              <a:buFont typeface="Wingdings" panose="05000000000000000000" pitchFamily="2" charset="2"/>
              <a:buChar char="ü"/>
            </a:pPr>
            <a:r>
              <a:rPr lang="sr-Cyrl-RS" sz="2200" i="1" dirty="0">
                <a:ea typeface="Verdana" panose="020B0604030504040204" pitchFamily="34" charset="0"/>
              </a:rPr>
              <a:t>Ангажовање стручних лица и надзор над њиховим радом</a:t>
            </a:r>
          </a:p>
          <a:p>
            <a:pPr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sr-Cyrl-RS" sz="2200" dirty="0">
                <a:ea typeface="Verdana" panose="020B0604030504040204" pitchFamily="34" charset="0"/>
              </a:rPr>
              <a:t>Професионална компетенција и стручност</a:t>
            </a:r>
            <a:endParaRPr lang="sr-Latn-RS" sz="2200" dirty="0">
              <a:ea typeface="Verdana" panose="020B060403050404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sr-Cyrl-RS" sz="2200" dirty="0">
              <a:ea typeface="Verdana" panose="020B0604030504040204" pitchFamily="34" charset="0"/>
            </a:endParaRP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sr-Cyrl-RS" sz="2200" dirty="0">
                <a:ea typeface="Verdana" panose="020B0604030504040204" pitchFamily="34" charset="0"/>
              </a:rPr>
              <a:t>Саветодавна улога суда и одбора поверилаца</a:t>
            </a:r>
            <a:endParaRPr lang="sr-Latn-RS" sz="2200" dirty="0">
              <a:ea typeface="Verdana" panose="020B060403050404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sr-Cyrl-RS" sz="2200" dirty="0">
              <a:ea typeface="Verdana" panose="020B0604030504040204" pitchFamily="34" charset="0"/>
            </a:endParaRP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sr-Cyrl-RS" sz="2200" dirty="0">
                <a:ea typeface="Verdana" panose="020B0604030504040204" pitchFamily="34" charset="0"/>
              </a:rPr>
              <a:t>Благовремено поступање</a:t>
            </a:r>
            <a:endParaRPr lang="sr-Latn-RS" sz="2200" dirty="0">
              <a:ea typeface="Verdana" panose="020B0604030504040204" pitchFamily="34" charset="0"/>
            </a:endParaRP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sr-Cyrl-RS" sz="2200" dirty="0">
              <a:ea typeface="Verdana" panose="020B0604030504040204" pitchFamily="34" charset="0"/>
            </a:endParaRP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sr-Cyrl-RS" sz="2200" dirty="0">
                <a:ea typeface="Verdana" panose="020B0604030504040204" pitchFamily="34" charset="0"/>
              </a:rPr>
              <a:t>Одржавање и даље проширивање потребних знања и вештина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sr-Cyrl-RS" sz="2200" dirty="0">
                <a:ea typeface="Verdana" panose="020B0604030504040204" pitchFamily="34" charset="0"/>
              </a:rPr>
              <a:t>											   </a:t>
            </a:r>
            <a:fld id="{F0C64F99-57CA-475A-AE92-5407481DC217}" type="slidenum">
              <a:rPr lang="sr-Cyrl-RS" sz="2200" smtClean="0">
                <a:ea typeface="Verdana" panose="020B0604030504040204" pitchFamily="34" charset="0"/>
              </a:rPr>
              <a:t>3</a:t>
            </a:fld>
            <a:endParaRPr lang="en-US" sz="2200" dirty="0"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488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EFF9C6F-3F71-D373-61A8-F5BBD38F64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0522" y="825711"/>
            <a:ext cx="10530957" cy="590931"/>
          </a:xfr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sr-Cyrl-RS" dirty="0">
                <a:solidFill>
                  <a:schemeClr val="bg1"/>
                </a:solidFill>
                <a:latin typeface="+mn-lt"/>
              </a:rPr>
              <a:t>ОБЈЕКТИВНОСТ И НЕЗАВИСНОСТ У РАДУ 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9C88E15-C1A0-CEE1-BE9D-C918393B3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522" y="1424897"/>
            <a:ext cx="10530957" cy="5038047"/>
          </a:xfrm>
        </p:spPr>
        <p:txBody>
          <a:bodyPr>
            <a:noAutofit/>
          </a:bodyPr>
          <a:lstStyle/>
          <a:p>
            <a:pPr marL="0" indent="0">
              <a:buClr>
                <a:srgbClr val="360A5A"/>
              </a:buClr>
              <a:buNone/>
            </a:pPr>
            <a:endParaRPr lang="sr-Cyrl-RS" sz="2200" dirty="0">
              <a:ea typeface="Verdana" panose="020B0604030504040204" pitchFamily="34" charset="0"/>
            </a:endParaRPr>
          </a:p>
          <a:p>
            <a:pPr lvl="1">
              <a:spcBef>
                <a:spcPts val="600"/>
              </a:spcBef>
              <a:buClr>
                <a:srgbClr val="360A5A"/>
              </a:buClr>
              <a:buFont typeface="Wingdings" panose="05000000000000000000" pitchFamily="2" charset="2"/>
              <a:buChar char="ü"/>
            </a:pPr>
            <a:r>
              <a:rPr lang="sr-Cyrl-RS" sz="2200" i="1" dirty="0">
                <a:ea typeface="Verdana" panose="020B0604030504040204" pitchFamily="34" charset="0"/>
              </a:rPr>
              <a:t>Појам објективности и независности</a:t>
            </a:r>
          </a:p>
          <a:p>
            <a:pPr lvl="1">
              <a:spcBef>
                <a:spcPts val="600"/>
              </a:spcBef>
              <a:buClr>
                <a:srgbClr val="360A5A"/>
              </a:buClr>
              <a:buFont typeface="Wingdings" panose="05000000000000000000" pitchFamily="2" charset="2"/>
              <a:buChar char="ü"/>
            </a:pPr>
            <a:r>
              <a:rPr lang="sr-Cyrl-RS" sz="2200" i="1" dirty="0">
                <a:ea typeface="Verdana" panose="020B0604030504040204" pitchFamily="34" charset="0"/>
              </a:rPr>
              <a:t>Услови за именовање кроз призму објективности и независности</a:t>
            </a:r>
          </a:p>
          <a:p>
            <a:pPr lvl="1">
              <a:spcBef>
                <a:spcPts val="600"/>
              </a:spcBef>
              <a:buClr>
                <a:srgbClr val="360A5A"/>
              </a:buClr>
              <a:buFont typeface="Wingdings" panose="05000000000000000000" pitchFamily="2" charset="2"/>
              <a:buChar char="ü"/>
            </a:pPr>
            <a:r>
              <a:rPr lang="sr-Cyrl-RS" sz="2200" i="1" dirty="0">
                <a:ea typeface="Verdana" panose="020B0604030504040204" pitchFamily="34" charset="0"/>
              </a:rPr>
              <a:t>Независност по именовању</a:t>
            </a:r>
          </a:p>
          <a:p>
            <a:pPr>
              <a:buClr>
                <a:srgbClr val="360A5A"/>
              </a:buClr>
              <a:buFont typeface="Wingdings" panose="05000000000000000000" pitchFamily="2" charset="2"/>
              <a:buChar char="ü"/>
            </a:pPr>
            <a:endParaRPr lang="sr-Cyrl-RS" sz="2200" dirty="0">
              <a:ea typeface="Verdana" panose="020B0604030504040204" pitchFamily="34" charset="0"/>
            </a:endParaRPr>
          </a:p>
          <a:p>
            <a:pPr marL="0" indent="0">
              <a:spcBef>
                <a:spcPts val="600"/>
              </a:spcBef>
              <a:buClr>
                <a:srgbClr val="360A5A"/>
              </a:buClr>
              <a:buNone/>
            </a:pPr>
            <a:r>
              <a:rPr lang="sr-Cyrl-RS" sz="2200" dirty="0">
                <a:ea typeface="Verdana" panose="020B0604030504040204" pitchFamily="34" charset="0"/>
              </a:rPr>
              <a:t>Дужност стечајног управника да </a:t>
            </a:r>
            <a:r>
              <a:rPr lang="sr-Cyrl-RS" sz="2200" b="1" dirty="0">
                <a:ea typeface="Verdana" panose="020B0604030504040204" pitchFamily="34" charset="0"/>
              </a:rPr>
              <a:t>обавести суд </a:t>
            </a:r>
            <a:r>
              <a:rPr lang="sr-Cyrl-RS" sz="2200" dirty="0">
                <a:ea typeface="Verdana" panose="020B0604030504040204" pitchFamily="34" charset="0"/>
              </a:rPr>
              <a:t>о сваком облику повезаности</a:t>
            </a:r>
          </a:p>
          <a:p>
            <a:pPr marL="0" indent="0" algn="just">
              <a:spcBef>
                <a:spcPts val="600"/>
              </a:spcBef>
              <a:buClr>
                <a:srgbClr val="360A5A"/>
              </a:buClr>
              <a:buNone/>
            </a:pPr>
            <a:endParaRPr lang="sr-Cyrl-RS" sz="2200" dirty="0">
              <a:ea typeface="Verdana" panose="020B0604030504040204" pitchFamily="34" charset="0"/>
            </a:endParaRPr>
          </a:p>
          <a:p>
            <a:pPr marL="0" indent="0" algn="just">
              <a:spcBef>
                <a:spcPts val="600"/>
              </a:spcBef>
              <a:buClr>
                <a:srgbClr val="360A5A"/>
              </a:buClr>
              <a:buNone/>
            </a:pPr>
            <a:r>
              <a:rPr lang="sr-Cyrl-RS" sz="2200" dirty="0">
                <a:ea typeface="Verdana" panose="020B0604030504040204" pitchFamily="34" charset="0"/>
              </a:rPr>
              <a:t>Колики је утицај повезаности на објективност и непристрасност стечајног управника цени суд у сваком конкретном случају</a:t>
            </a:r>
          </a:p>
          <a:p>
            <a:pPr marL="0" indent="0" algn="just">
              <a:spcBef>
                <a:spcPts val="600"/>
              </a:spcBef>
              <a:buClr>
                <a:srgbClr val="360A5A"/>
              </a:buClr>
              <a:buNone/>
            </a:pPr>
            <a:endParaRPr lang="sr-Cyrl-RS" sz="2200" dirty="0">
              <a:ea typeface="Verdana" panose="020B0604030504040204" pitchFamily="34" charset="0"/>
            </a:endParaRPr>
          </a:p>
          <a:p>
            <a:pPr marL="0" indent="0" algn="just">
              <a:spcBef>
                <a:spcPts val="600"/>
              </a:spcBef>
              <a:buClr>
                <a:srgbClr val="360A5A"/>
              </a:buClr>
              <a:buNone/>
            </a:pPr>
            <a:r>
              <a:rPr lang="sr-Cyrl-RS" sz="2200" dirty="0">
                <a:ea typeface="Verdana" panose="020B0604030504040204" pitchFamily="34" charset="0"/>
              </a:rPr>
              <a:t>Приручник за стечајне управнике за примену Националних стандарда и Кодекса етике </a:t>
            </a:r>
            <a:endParaRPr lang="sr-Latn-RS" sz="2200" dirty="0">
              <a:ea typeface="Verdana" panose="020B0604030504040204" pitchFamily="34" charset="0"/>
            </a:endParaRPr>
          </a:p>
          <a:p>
            <a:pPr marL="0" indent="0" algn="just">
              <a:spcBef>
                <a:spcPts val="600"/>
              </a:spcBef>
              <a:buClr>
                <a:srgbClr val="360A5A"/>
              </a:buClr>
              <a:buNone/>
            </a:pPr>
            <a:r>
              <a:rPr lang="sr-Cyrl-RS" sz="2200" dirty="0">
                <a:ea typeface="Verdana" panose="020B0604030504040204" pitchFamily="34" charset="0"/>
              </a:rPr>
              <a:t>– „Правда мора не само да буде задовољена, већ и да буде виђена као задовољена“</a:t>
            </a:r>
          </a:p>
          <a:p>
            <a:pPr marL="0" indent="0" algn="just">
              <a:spcBef>
                <a:spcPts val="600"/>
              </a:spcBef>
              <a:buClr>
                <a:srgbClr val="360A5A"/>
              </a:buClr>
              <a:buNone/>
            </a:pPr>
            <a:r>
              <a:rPr lang="sr-Cyrl-RS" sz="2200" dirty="0">
                <a:ea typeface="Verdana" panose="020B0604030504040204" pitchFamily="34" charset="0"/>
              </a:rPr>
              <a:t>											  </a:t>
            </a:r>
            <a:fld id="{6A5DEE93-B249-4211-91E7-CA647D7D40E1}" type="slidenum">
              <a:rPr lang="sr-Cyrl-RS" sz="2200" smtClean="0">
                <a:ea typeface="Verdana" panose="020B0604030504040204" pitchFamily="34" charset="0"/>
              </a:rPr>
              <a:t>4</a:t>
            </a:fld>
            <a:endParaRPr lang="sr-Cyrl-RS" sz="2200" dirty="0"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290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DBA7E12-073E-7996-0520-5E88702336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6745" y="802862"/>
            <a:ext cx="10597055" cy="590931"/>
          </a:xfr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sr-Cyrl-RS" dirty="0">
                <a:solidFill>
                  <a:schemeClr val="bg1"/>
                </a:solidFill>
                <a:latin typeface="+mn-lt"/>
              </a:rPr>
              <a:t>ПОВЕРЉИВОСТ ИНФОРМАЦИЈА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3C1DCBE-1652-3742-2876-F80EBCBF0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745" y="1393793"/>
            <a:ext cx="10678510" cy="5033640"/>
          </a:xfrm>
        </p:spPr>
        <p:txBody>
          <a:bodyPr>
            <a:noAutofit/>
          </a:bodyPr>
          <a:lstStyle/>
          <a:p>
            <a:pPr marL="0" indent="0">
              <a:buClr>
                <a:srgbClr val="360A5A"/>
              </a:buClr>
              <a:buNone/>
            </a:pPr>
            <a:endParaRPr lang="sr-Cyrl-RS" sz="2200" dirty="0">
              <a:ea typeface="Verdana" panose="020B0604030504040204" pitchFamily="34" charset="0"/>
            </a:endParaRPr>
          </a:p>
          <a:p>
            <a:pPr marL="0" indent="0">
              <a:buClr>
                <a:srgbClr val="360A5A"/>
              </a:buClr>
              <a:buNone/>
            </a:pPr>
            <a:r>
              <a:rPr lang="sr-Cyrl-RS" sz="2200" dirty="0">
                <a:ea typeface="Verdana" panose="020B0604030504040204" pitchFamily="34" charset="0"/>
              </a:rPr>
              <a:t>Појам поверљивих информација:</a:t>
            </a:r>
          </a:p>
          <a:p>
            <a:pPr algn="just">
              <a:spcBef>
                <a:spcPts val="600"/>
              </a:spcBef>
              <a:buClr>
                <a:srgbClr val="360A5A"/>
              </a:buClr>
              <a:buFont typeface="Wingdings" panose="05000000000000000000" pitchFamily="2" charset="2"/>
              <a:buChar char="ü"/>
            </a:pPr>
            <a:r>
              <a:rPr lang="it-IT" sz="2200" u="sng" kern="0" dirty="0">
                <a:effectLst/>
                <a:ea typeface="Verdana" panose="020B0604030504040204" pitchFamily="34" charset="0"/>
              </a:rPr>
              <a:t>информације о стечајном дужнику, лицима која су у некој вези са стечајним дужником и стварима и правима која се односе на стечајну масу</a:t>
            </a:r>
            <a:r>
              <a:rPr lang="sr-Cyrl-RS" sz="2200" u="sng" kern="0" dirty="0">
                <a:effectLst/>
                <a:ea typeface="Verdana" panose="020B0604030504040204" pitchFamily="34" charset="0"/>
              </a:rPr>
              <a:t>, а до којих је стечајни управник дошао у обављању послова стечајног управника </a:t>
            </a:r>
            <a:r>
              <a:rPr lang="sr-Cyrl-RS" sz="2200" kern="0">
                <a:effectLst/>
                <a:ea typeface="Verdana" panose="020B0604030504040204" pitchFamily="34" charset="0"/>
              </a:rPr>
              <a:t>(ауторско право, </a:t>
            </a:r>
            <a:r>
              <a:rPr lang="sr-Latn-RS" sz="2200" kern="0" dirty="0">
                <a:effectLst/>
                <a:ea typeface="Verdana" panose="020B0604030504040204" pitchFamily="34" charset="0"/>
              </a:rPr>
              <a:t>know how</a:t>
            </a:r>
            <a:r>
              <a:rPr lang="sr-Cyrl-RS" sz="2200" kern="0" dirty="0">
                <a:effectLst/>
                <a:ea typeface="Verdana" panose="020B0604030504040204" pitchFamily="34" charset="0"/>
              </a:rPr>
              <a:t>, знање и идеје које би чињењем доступним изгубиле вредност)</a:t>
            </a:r>
          </a:p>
          <a:p>
            <a:pPr marL="0" indent="0" algn="just">
              <a:spcBef>
                <a:spcPts val="600"/>
              </a:spcBef>
              <a:buClr>
                <a:srgbClr val="360A5A"/>
              </a:buClr>
              <a:buNone/>
            </a:pPr>
            <a:endParaRPr lang="sr-Cyrl-RS" sz="2200" kern="0" dirty="0">
              <a:ea typeface="Verdana" panose="020B0604030504040204" pitchFamily="34" charset="0"/>
            </a:endParaRPr>
          </a:p>
          <a:p>
            <a:pPr marL="0" indent="0" algn="just">
              <a:spcBef>
                <a:spcPts val="600"/>
              </a:spcBef>
              <a:buClr>
                <a:srgbClr val="360A5A"/>
              </a:buClr>
              <a:buNone/>
            </a:pPr>
            <a:r>
              <a:rPr lang="sr-Cyrl-RS" sz="2200" kern="0" dirty="0">
                <a:effectLst/>
                <a:ea typeface="Verdana" panose="020B0604030504040204" pitchFamily="34" charset="0"/>
              </a:rPr>
              <a:t>У случају недоумице пожељно је консултовати стечајног судију</a:t>
            </a:r>
          </a:p>
          <a:p>
            <a:pPr marL="0" indent="0" algn="just">
              <a:spcBef>
                <a:spcPts val="600"/>
              </a:spcBef>
              <a:buClr>
                <a:srgbClr val="360A5A"/>
              </a:buClr>
              <a:buNone/>
            </a:pPr>
            <a:endParaRPr lang="sr-Cyrl-RS" sz="2200" kern="0" dirty="0">
              <a:ea typeface="Verdana" panose="020B0604030504040204" pitchFamily="34" charset="0"/>
            </a:endParaRPr>
          </a:p>
          <a:p>
            <a:pPr marL="0" indent="0" algn="just">
              <a:spcBef>
                <a:spcPts val="600"/>
              </a:spcBef>
              <a:buClr>
                <a:srgbClr val="360A5A"/>
              </a:buClr>
              <a:buNone/>
            </a:pPr>
            <a:r>
              <a:rPr lang="sr-Cyrl-RS" sz="2200" kern="0" dirty="0">
                <a:effectLst/>
                <a:ea typeface="Verdana" panose="020B0604030504040204" pitchFamily="34" charset="0"/>
              </a:rPr>
              <a:t>Закључак о поверљивим информацијама доноси стечајни судија</a:t>
            </a:r>
          </a:p>
          <a:p>
            <a:pPr marL="0" indent="0" algn="just">
              <a:spcBef>
                <a:spcPts val="600"/>
              </a:spcBef>
              <a:buClr>
                <a:srgbClr val="360A5A"/>
              </a:buClr>
              <a:buNone/>
            </a:pPr>
            <a:endParaRPr lang="sr-Cyrl-RS" sz="2200" kern="0" dirty="0">
              <a:ea typeface="Verdana" panose="020B0604030504040204" pitchFamily="34" charset="0"/>
            </a:endParaRPr>
          </a:p>
          <a:p>
            <a:pPr marL="0" indent="0" algn="just">
              <a:spcBef>
                <a:spcPts val="600"/>
              </a:spcBef>
              <a:buClr>
                <a:srgbClr val="360A5A"/>
              </a:buClr>
              <a:buNone/>
            </a:pPr>
            <a:r>
              <a:rPr lang="sr-Cyrl-RS" sz="2200" kern="0" dirty="0">
                <a:effectLst/>
                <a:ea typeface="Verdana" panose="020B0604030504040204" pitchFamily="34" charset="0"/>
              </a:rPr>
              <a:t>Стечајни управник предузима мере за заштиту информација (више о томе у делу предавања који се бави управљањем поступком)</a:t>
            </a:r>
          </a:p>
          <a:p>
            <a:pPr marL="0" indent="0" algn="just">
              <a:spcBef>
                <a:spcPts val="600"/>
              </a:spcBef>
              <a:buClr>
                <a:srgbClr val="360A5A"/>
              </a:buClr>
              <a:buNone/>
            </a:pPr>
            <a:r>
              <a:rPr lang="sr-Cyrl-RS" sz="2200" kern="0" dirty="0">
                <a:ea typeface="Verdana" panose="020B0604030504040204" pitchFamily="34" charset="0"/>
              </a:rPr>
              <a:t>											    </a:t>
            </a:r>
            <a:fld id="{E4E2D110-C167-4976-81BE-0DA76999CFBD}" type="slidenum">
              <a:rPr lang="sr-Cyrl-RS" sz="2200" kern="0" smtClean="0">
                <a:ea typeface="Verdana" panose="020B0604030504040204" pitchFamily="34" charset="0"/>
              </a:rPr>
              <a:t>5</a:t>
            </a:fld>
            <a:endParaRPr lang="sr-Cyrl-RS" sz="2200" kern="0" dirty="0">
              <a:effectLst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539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907F3-E0BA-F160-5634-D1CB87639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1864"/>
            <a:ext cx="10515600" cy="4518734"/>
          </a:xfrm>
        </p:spPr>
        <p:txBody>
          <a:bodyPr/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sr-Cyrl-RS" sz="2200" dirty="0">
                <a:latin typeface="+mn-lt"/>
              </a:rPr>
              <a:t>Професионално поступање као забрана активности које могу да компромитују стечајног управника у вршењу дужности или угрозе његов интегритет. </a:t>
            </a:r>
          </a:p>
          <a:p>
            <a:pPr marL="800100" lvl="1" indent="-342900" algn="just">
              <a:buFont typeface="Wingdings" panose="05000000000000000000" pitchFamily="2" charset="2"/>
              <a:buChar char="ü"/>
            </a:pPr>
            <a:r>
              <a:rPr lang="sr-Cyrl-RS" sz="2200" i="1" dirty="0">
                <a:latin typeface="+mn-lt"/>
              </a:rPr>
              <a:t>У корелацији са начелом професионалног начина обављања послова стечајног управника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sr-Cyrl-RS" sz="2200" dirty="0">
                <a:latin typeface="+mn-lt"/>
              </a:rPr>
              <a:t>Искључење сукоба интереса који може утицати на обављање послова стечајног управника</a:t>
            </a:r>
          </a:p>
          <a:p>
            <a:pPr marL="800100" lvl="1" indent="-342900" algn="just">
              <a:buFont typeface="Wingdings" panose="05000000000000000000" pitchFamily="2" charset="2"/>
              <a:buChar char="ü"/>
            </a:pPr>
            <a:r>
              <a:rPr lang="sr-Cyrl-RS" sz="2200" u="sng" dirty="0">
                <a:latin typeface="+mn-lt"/>
              </a:rPr>
              <a:t>стваран</a:t>
            </a:r>
          </a:p>
          <a:p>
            <a:pPr marL="800100" lvl="1" indent="-342900" algn="just">
              <a:buFont typeface="Wingdings" panose="05000000000000000000" pitchFamily="2" charset="2"/>
              <a:buChar char="ü"/>
            </a:pPr>
            <a:r>
              <a:rPr lang="sr-Cyrl-RS" sz="2200" u="sng" dirty="0">
                <a:latin typeface="+mn-lt"/>
              </a:rPr>
              <a:t>потенцијални</a:t>
            </a:r>
          </a:p>
          <a:p>
            <a:pPr marL="800100" lvl="1" indent="-34290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sr-Cyrl-RS" sz="2200" u="sng" dirty="0">
                <a:latin typeface="+mn-lt"/>
              </a:rPr>
              <a:t>привидан сукоб интереса</a:t>
            </a:r>
          </a:p>
          <a:p>
            <a:pPr algn="just">
              <a:spcBef>
                <a:spcPts val="600"/>
              </a:spcBef>
            </a:pPr>
            <a:endParaRPr lang="sr-Cyrl-RS" sz="2200" dirty="0">
              <a:latin typeface="+mn-lt"/>
            </a:endParaRPr>
          </a:p>
          <a:p>
            <a:pPr algn="just">
              <a:spcBef>
                <a:spcPts val="600"/>
              </a:spcBef>
            </a:pPr>
            <a:r>
              <a:rPr lang="sr-Cyrl-RS" sz="2200" dirty="0">
                <a:latin typeface="+mn-lt"/>
              </a:rPr>
              <a:t>Дужност објективне процене и обавештавања суда о сукобу интереса</a:t>
            </a:r>
          </a:p>
          <a:p>
            <a:pPr algn="just"/>
            <a:r>
              <a:rPr lang="sr-Cyrl-RS" sz="2200" dirty="0">
                <a:latin typeface="+mn-lt"/>
              </a:rPr>
              <a:t>											  </a:t>
            </a:r>
            <a:fld id="{96C3F8DD-2295-4FA3-8AAA-8FECBFBC2B05}" type="slidenum">
              <a:rPr lang="sr-Cyrl-RS" sz="2200" smtClean="0">
                <a:latin typeface="+mn-lt"/>
              </a:rPr>
              <a:t>6</a:t>
            </a:fld>
            <a:endParaRPr lang="sr-Cyrl-RS" sz="2200" dirty="0">
              <a:latin typeface="+mn-lt"/>
            </a:endParaRPr>
          </a:p>
          <a:p>
            <a:pPr algn="just"/>
            <a:endParaRPr lang="sr-Cyrl-RS" sz="2200" dirty="0">
              <a:latin typeface="+mn-lt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sr-Cyrl-RS" sz="2200" dirty="0">
              <a:latin typeface="+mn-lt"/>
            </a:endParaRPr>
          </a:p>
          <a:p>
            <a:pPr algn="just"/>
            <a:endParaRPr lang="sr-Cyrl-RS" sz="2200" dirty="0">
              <a:latin typeface="+mn-lt"/>
            </a:endParaRPr>
          </a:p>
          <a:p>
            <a:endParaRPr lang="sr-Cyrl-RS" sz="2200" dirty="0">
              <a:latin typeface="+mn-lt"/>
            </a:endParaRPr>
          </a:p>
          <a:p>
            <a:endParaRPr lang="sr-RS" sz="2200" dirty="0"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5B52F2C-8F05-F8F8-17EA-ADC9FD1827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8" y="656948"/>
            <a:ext cx="10515600" cy="1100414"/>
          </a:xfr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sr-Cyrl-RS" dirty="0">
                <a:solidFill>
                  <a:schemeClr val="bg1"/>
                </a:solidFill>
                <a:latin typeface="+mn-lt"/>
              </a:rPr>
              <a:t>ПРОФЕСИОНАЛНО ПОСТУПАЊЕ И ИСКЉУЧЕЊЕ СУКОБА ИНТЕРЕСА 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3B32B7E-BF04-5904-9277-C468E8FC83B9}"/>
              </a:ext>
            </a:extLst>
          </p:cNvPr>
          <p:cNvSpPr txBox="1">
            <a:spLocks/>
          </p:cNvSpPr>
          <p:nvPr/>
        </p:nvSpPr>
        <p:spPr>
          <a:xfrm>
            <a:off x="743607" y="1409700"/>
            <a:ext cx="11038818" cy="4699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sr-Cyrl-R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042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17F91DC-22A5-C327-9F36-AC7FEB87C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654" y="1825624"/>
            <a:ext cx="10515600" cy="4708341"/>
          </a:xfrm>
        </p:spPr>
        <p:txBody>
          <a:bodyPr/>
          <a:lstStyle/>
          <a:p>
            <a:pPr algn="just"/>
            <a:r>
              <a:rPr lang="sr-Cyrl-RS" sz="2200" dirty="0">
                <a:latin typeface="+mn-lt"/>
              </a:rPr>
              <a:t>Дисциплински поступак и изрицање дисциплинских мера као одговор на кршење кодекса етике од стране стечајног управника</a:t>
            </a:r>
          </a:p>
          <a:p>
            <a:endParaRPr lang="sr-Cyrl-RS" sz="2200" dirty="0">
              <a:latin typeface="+mn-lt"/>
            </a:endParaRPr>
          </a:p>
          <a:p>
            <a:r>
              <a:rPr lang="sr-Cyrl-RS" sz="2200" dirty="0">
                <a:latin typeface="+mn-lt"/>
              </a:rPr>
              <a:t>Контрола поступања стечајних управника се спроводи од стране: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sr-Cyrl-RS" sz="2200" i="1" u="sng" dirty="0">
                <a:latin typeface="+mn-lt"/>
              </a:rPr>
              <a:t>АЛСУ</a:t>
            </a:r>
            <a:r>
              <a:rPr lang="sr-Cyrl-RS" sz="2200" u="sng" dirty="0">
                <a:latin typeface="+mn-lt"/>
              </a:rPr>
              <a:t> </a:t>
            </a:r>
            <a:r>
              <a:rPr lang="sr-Cyrl-RS" sz="2200" i="1" u="sng" dirty="0">
                <a:latin typeface="+mn-lt"/>
              </a:rPr>
              <a:t>као професионалног регулатора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sr-Cyrl-RS" sz="2200" i="1" u="sng" dirty="0">
                <a:latin typeface="+mn-lt"/>
              </a:rPr>
              <a:t>Стечајног суда</a:t>
            </a:r>
          </a:p>
          <a:p>
            <a:pPr marL="457200" indent="-457200">
              <a:buAutoNum type="arabicParenR"/>
            </a:pPr>
            <a:endParaRPr lang="sr-Cyrl-RS" sz="2200" dirty="0">
              <a:latin typeface="+mn-lt"/>
            </a:endParaRPr>
          </a:p>
          <a:p>
            <a:pPr algn="just"/>
            <a:r>
              <a:rPr lang="sr-Cyrl-RS" sz="2200" dirty="0">
                <a:latin typeface="+mn-lt"/>
              </a:rPr>
              <a:t>Начин на који </a:t>
            </a:r>
            <a:r>
              <a:rPr lang="sr-Cyrl-RS" sz="2200" b="1" dirty="0">
                <a:latin typeface="+mn-lt"/>
              </a:rPr>
              <a:t>АЛСУ</a:t>
            </a:r>
            <a:r>
              <a:rPr lang="sr-Cyrl-RS" sz="2200" dirty="0">
                <a:latin typeface="+mn-lt"/>
              </a:rPr>
              <a:t> и </a:t>
            </a:r>
            <a:r>
              <a:rPr lang="sr-Cyrl-RS" sz="2200" b="1" dirty="0">
                <a:latin typeface="+mn-lt"/>
              </a:rPr>
              <a:t>суд</a:t>
            </a:r>
            <a:r>
              <a:rPr lang="sr-Cyrl-RS" sz="2200" dirty="0">
                <a:latin typeface="+mn-lt"/>
              </a:rPr>
              <a:t> врше надзор над радом стечајних управника утиче на поступак и врсту мера</a:t>
            </a:r>
            <a:endParaRPr lang="en-US" sz="2200" dirty="0">
              <a:latin typeface="+mn-lt"/>
            </a:endParaRPr>
          </a:p>
          <a:p>
            <a:r>
              <a:rPr lang="sr-Latn-RS" sz="2200" dirty="0">
                <a:latin typeface="+mn-lt"/>
              </a:rPr>
              <a:t>	</a:t>
            </a:r>
            <a:r>
              <a:rPr lang="sr-Cyrl-RS" sz="2200" dirty="0">
                <a:latin typeface="+mn-lt"/>
              </a:rPr>
              <a:t>АЛСУ                       континуирани стручни надзор</a:t>
            </a:r>
          </a:p>
          <a:p>
            <a:r>
              <a:rPr lang="sr-Latn-RS" sz="2200" dirty="0">
                <a:latin typeface="+mn-lt"/>
              </a:rPr>
              <a:t>	</a:t>
            </a:r>
            <a:r>
              <a:rPr lang="sr-Cyrl-RS" sz="2200" dirty="0">
                <a:latin typeface="+mn-lt"/>
              </a:rPr>
              <a:t>Суд                          преглед извештаја и давање сагласности на радње</a:t>
            </a:r>
          </a:p>
          <a:p>
            <a:r>
              <a:rPr lang="sr-Cyrl-RS" sz="2200" dirty="0">
                <a:latin typeface="+mn-lt"/>
              </a:rPr>
              <a:t>											  </a:t>
            </a:r>
            <a:fld id="{517C46B6-F387-4D87-B1A9-94475DF5E5BD}" type="slidenum">
              <a:rPr lang="sr-Cyrl-RS" sz="2200" smtClean="0">
                <a:latin typeface="+mn-lt"/>
              </a:rPr>
              <a:t>7</a:t>
            </a:fld>
            <a:r>
              <a:rPr lang="sr-Cyrl-RS" sz="2200" dirty="0">
                <a:latin typeface="+mn-lt"/>
              </a:rPr>
              <a:t>	</a:t>
            </a:r>
            <a:endParaRPr lang="sr-RS" sz="2200" dirty="0"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1B43FEC-217F-6BC2-8ECD-732108365F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491706"/>
            <a:ext cx="10515598" cy="1113655"/>
          </a:xfr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sr-Cyrl-RS" dirty="0">
                <a:solidFill>
                  <a:schemeClr val="bg1"/>
                </a:solidFill>
                <a:latin typeface="+mn-lt"/>
              </a:rPr>
              <a:t>КРШЕЊЕ КОДЕКСА ЕТИКЕ И ДИСЦИПЛИНСКИ ПОСТУПАК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867C64D-1226-E948-21DD-471A68DDABF1}"/>
              </a:ext>
            </a:extLst>
          </p:cNvPr>
          <p:cNvSpPr txBox="1">
            <a:spLocks/>
          </p:cNvSpPr>
          <p:nvPr/>
        </p:nvSpPr>
        <p:spPr>
          <a:xfrm>
            <a:off x="593028" y="1416524"/>
            <a:ext cx="11005944" cy="511744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47EA41E-F5AA-0023-7003-7BFA5EDF148A}"/>
              </a:ext>
            </a:extLst>
          </p:cNvPr>
          <p:cNvCxnSpPr>
            <a:cxnSpLocks/>
          </p:cNvCxnSpPr>
          <p:nvPr/>
        </p:nvCxnSpPr>
        <p:spPr>
          <a:xfrm>
            <a:off x="2812211" y="5527513"/>
            <a:ext cx="10524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208B4B1-F8F7-4D52-9971-138A1DCF8BD0}"/>
              </a:ext>
            </a:extLst>
          </p:cNvPr>
          <p:cNvCxnSpPr>
            <a:cxnSpLocks/>
          </p:cNvCxnSpPr>
          <p:nvPr/>
        </p:nvCxnSpPr>
        <p:spPr>
          <a:xfrm>
            <a:off x="2812211" y="5935647"/>
            <a:ext cx="10524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0058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B0C6D9B-033C-11B4-4DE2-6A55320B5A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0827" y="556381"/>
            <a:ext cx="10550346" cy="590931"/>
          </a:xfr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sr-Cyrl-RS" dirty="0">
                <a:solidFill>
                  <a:schemeClr val="bg1"/>
                </a:solidFill>
                <a:latin typeface="+mn-lt"/>
              </a:rPr>
              <a:t>НАДЗОР ОД СТРАНЕ АЛСУ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4EE8067-C4EC-A3F6-A35E-694927827709}"/>
              </a:ext>
            </a:extLst>
          </p:cNvPr>
          <p:cNvSpPr txBox="1">
            <a:spLocks/>
          </p:cNvSpPr>
          <p:nvPr/>
        </p:nvSpPr>
        <p:spPr>
          <a:xfrm>
            <a:off x="820828" y="1367162"/>
            <a:ext cx="10550345" cy="518455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sr-Cyrl-RS" sz="2200" b="1" dirty="0">
                <a:ea typeface="Verdana" panose="020B0604030504040204" pitchFamily="34" charset="0"/>
              </a:rPr>
              <a:t>АЛСУ</a:t>
            </a:r>
            <a:r>
              <a:rPr lang="sr-Cyrl-RS" sz="2200" dirty="0">
                <a:ea typeface="Verdana" panose="020B0604030504040204" pitchFamily="34" charset="0"/>
              </a:rPr>
              <a:t> као агенција која врши континуиран надзор над радом стечајних управника и проверава да ли стечајни управник обавља своје дужности у складу са Кодексом етике</a:t>
            </a:r>
            <a:endParaRPr lang="sr-Latn-RS" sz="2200" dirty="0">
              <a:ea typeface="Verdana" panose="020B0604030504040204" pitchFamily="34" charset="0"/>
            </a:endParaRPr>
          </a:p>
          <a:p>
            <a:pPr marL="0" indent="0" algn="just">
              <a:spcBef>
                <a:spcPts val="400"/>
              </a:spcBef>
              <a:buFont typeface="Arial" panose="020B0604020202020204" pitchFamily="34" charset="0"/>
              <a:buNone/>
            </a:pPr>
            <a:endParaRPr lang="sr-Cyrl-RS" sz="2200" dirty="0">
              <a:ea typeface="Verdana" panose="020B0604030504040204" pitchFamily="34" charset="0"/>
            </a:endParaRPr>
          </a:p>
          <a:p>
            <a:pPr marL="0" indent="0" algn="just"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sr-Cyrl-RS" sz="2200" b="1" u="sng" dirty="0">
                <a:ea typeface="Verdana" panose="020B0604030504040204" pitchFamily="34" charset="0"/>
              </a:rPr>
              <a:t>Стручни надзор </a:t>
            </a:r>
            <a:r>
              <a:rPr lang="sr-Cyrl-RS" sz="2200" dirty="0">
                <a:ea typeface="Verdana" panose="020B0604030504040204" pitchFamily="34" charset="0"/>
              </a:rPr>
              <a:t>по службеној дужности: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sr-Cyrl-RS" sz="2200" dirty="0">
                <a:ea typeface="Verdana" panose="020B0604030504040204" pitchFamily="34" charset="0"/>
              </a:rPr>
              <a:t>Увид и анализа извештаја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sr-Cyrl-RS" sz="2200" dirty="0">
                <a:ea typeface="Verdana" panose="020B0604030504040204" pitchFamily="34" charset="0"/>
              </a:rPr>
              <a:t> Непосредни надзор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sr-Cyrl-RS" sz="2200" i="1" dirty="0">
                <a:ea typeface="Verdana" panose="020B0604030504040204" pitchFamily="34" charset="0"/>
              </a:rPr>
              <a:t>редовни</a:t>
            </a:r>
            <a:r>
              <a:rPr lang="sr-Cyrl-RS" sz="2200" dirty="0">
                <a:ea typeface="Verdana" panose="020B0604030504040204" pitchFamily="34" charset="0"/>
              </a:rPr>
              <a:t> (у складу са годишњим планом)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sr-Cyrl-RS" sz="2200" i="1" dirty="0">
                <a:ea typeface="Verdana" panose="020B0604030504040204" pitchFamily="34" charset="0"/>
              </a:rPr>
              <a:t>ванредни</a:t>
            </a:r>
            <a:r>
              <a:rPr lang="sr-Cyrl-RS" sz="2200" dirty="0">
                <a:ea typeface="Verdana" panose="020B0604030504040204" pitchFamily="34" charset="0"/>
              </a:rPr>
              <a:t> (уколико се укаже потреба)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sr-Cyrl-RS" sz="2200" dirty="0">
                <a:ea typeface="Verdana" panose="020B0604030504040204" pitchFamily="34" charset="0"/>
              </a:rPr>
              <a:t>Узимање изјава од стечајног управника и ангажованих лица – изузимање лица која су обавезана на чување пословне тајне</a:t>
            </a:r>
          </a:p>
          <a:p>
            <a:pPr marL="0" indent="0" algn="ctr">
              <a:buNone/>
            </a:pPr>
            <a:endParaRPr lang="sr-Cyrl-RS" sz="2200" dirty="0">
              <a:ea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sr-Cyrl-RS" sz="2200" dirty="0">
                <a:ea typeface="Verdana" panose="020B0604030504040204" pitchFamily="34" charset="0"/>
              </a:rPr>
              <a:t>АЛСУ предузима и друге неопходне радње                      слободна процена АЛСУ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r-Cyrl-RS" sz="2200" dirty="0">
                <a:ea typeface="Verdana" panose="020B0604030504040204" pitchFamily="34" charset="0"/>
              </a:rPr>
              <a:t>											  </a:t>
            </a:r>
            <a:fld id="{500F26A9-EB73-417F-96AA-F1DB1B35A71D}" type="slidenum">
              <a:rPr lang="en-US" sz="2200" smtClean="0">
                <a:ea typeface="Verdana" panose="020B0604030504040204" pitchFamily="34" charset="0"/>
              </a:rPr>
              <a:t>8</a:t>
            </a:fld>
            <a:endParaRPr lang="en-US" sz="2200" dirty="0">
              <a:ea typeface="Verdana" panose="020B0604030504040204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34A5D20-6DA7-0E41-C440-E57C8F4D3E52}"/>
              </a:ext>
            </a:extLst>
          </p:cNvPr>
          <p:cNvCxnSpPr>
            <a:cxnSpLocks/>
          </p:cNvCxnSpPr>
          <p:nvPr/>
        </p:nvCxnSpPr>
        <p:spPr>
          <a:xfrm>
            <a:off x="6699681" y="5881707"/>
            <a:ext cx="108117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199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26985E2-0707-5617-9032-38813EE607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678575"/>
            <a:ext cx="10515600" cy="590931"/>
          </a:xfr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sr-Cyrl-RS" dirty="0">
                <a:solidFill>
                  <a:schemeClr val="bg1"/>
                </a:solidFill>
                <a:latin typeface="+mn-lt"/>
              </a:rPr>
              <a:t>НАДЗОР ОД СТРАНЕ АЛСУ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23B5992-8DAA-82DC-112C-7493DDCCB26D}"/>
              </a:ext>
            </a:extLst>
          </p:cNvPr>
          <p:cNvSpPr txBox="1">
            <a:spLocks/>
          </p:cNvSpPr>
          <p:nvPr/>
        </p:nvSpPr>
        <p:spPr>
          <a:xfrm>
            <a:off x="838201" y="1660124"/>
            <a:ext cx="10515599" cy="485608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r-Cyrl-RS" sz="2200" dirty="0"/>
              <a:t>Надзор по </a:t>
            </a:r>
            <a:r>
              <a:rPr lang="sr-Cyrl-RS" sz="2200" b="1" dirty="0"/>
              <a:t>притужби трећег лица </a:t>
            </a:r>
            <a:r>
              <a:rPr lang="sr-Cyrl-RS" sz="2200" dirty="0"/>
              <a:t>(поверилац, стечајни судија, стечајни дужник).</a:t>
            </a:r>
          </a:p>
          <a:p>
            <a:pPr marL="0" indent="0">
              <a:buNone/>
            </a:pPr>
            <a:endParaRPr lang="sr-Cyrl-RS" sz="2200" dirty="0"/>
          </a:p>
          <a:p>
            <a:pPr marL="0" indent="0">
              <a:buNone/>
            </a:pPr>
            <a:r>
              <a:rPr lang="sr-Cyrl-RS" sz="2200" b="1" i="1" dirty="0"/>
              <a:t>Супервизор</a:t>
            </a:r>
            <a:r>
              <a:rPr lang="sr-Cyrl-RS" sz="2200" dirty="0"/>
              <a:t> као орган АЛСУ преко кога се врши надзор</a:t>
            </a:r>
          </a:p>
          <a:p>
            <a:pPr marL="0" indent="0">
              <a:buNone/>
            </a:pPr>
            <a:endParaRPr lang="sr-Cyrl-RS" sz="2200" dirty="0"/>
          </a:p>
          <a:p>
            <a:pPr marL="0" indent="0">
              <a:lnSpc>
                <a:spcPct val="150000"/>
              </a:lnSpc>
              <a:buNone/>
            </a:pPr>
            <a:r>
              <a:rPr lang="sr-Cyrl-RS" sz="2200" u="sng" dirty="0"/>
              <a:t>Извештај супервизора</a:t>
            </a:r>
            <a:r>
              <a:rPr lang="sr-Cyrl-RS" sz="2200" dirty="0"/>
              <a:t>: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r-Cyrl-RS" sz="2200" dirty="0"/>
              <a:t>неправилности мањег значаја        	предлог за отклањање и рок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r-Cyrl-RS" sz="2200" dirty="0"/>
              <a:t>неправилности већег значаја          	дисциплински поступак</a:t>
            </a:r>
          </a:p>
          <a:p>
            <a:pPr marL="0" indent="0">
              <a:buNone/>
            </a:pPr>
            <a:endParaRPr lang="sr-Cyrl-RS" dirty="0"/>
          </a:p>
          <a:p>
            <a:pPr marL="0" indent="0">
              <a:buNone/>
            </a:pPr>
            <a:endParaRPr lang="sr-Cyrl-RS" dirty="0"/>
          </a:p>
          <a:p>
            <a:pPr marL="0" indent="0">
              <a:buNone/>
            </a:pPr>
            <a:r>
              <a:rPr lang="sr-Cyrl-RS" sz="2200" dirty="0"/>
              <a:t>											  </a:t>
            </a:r>
            <a:fld id="{8885C3A7-2EF7-45EA-BA13-F125C8F75C30}" type="slidenum">
              <a:rPr lang="sr-Cyrl-RS" sz="2200" smtClean="0"/>
              <a:t>9</a:t>
            </a:fld>
            <a:endParaRPr lang="sr-Cyrl-RS" sz="22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A6B7EB-E9AD-602D-9681-0DC423C77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870" y="4743488"/>
            <a:ext cx="487722" cy="2438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4AC636-DC2B-3FBA-5216-FBBE10E06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2870" y="4230940"/>
            <a:ext cx="487722" cy="24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1080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3600" b="1" i="0" dirty="0" smtClean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FC1F2D5D412145895B372EE30D1476" ma:contentTypeVersion="19" ma:contentTypeDescription="Create a new document." ma:contentTypeScope="" ma:versionID="e89829103baa412ae9f324af6006d608">
  <xsd:schema xmlns:xsd="http://www.w3.org/2001/XMLSchema" xmlns:xs="http://www.w3.org/2001/XMLSchema" xmlns:p="http://schemas.microsoft.com/office/2006/metadata/properties" xmlns:ns2="14a4c7eb-f6e3-410b-8bc7-bcbd463cc259" xmlns:ns3="198f3a57-6bf6-4746-a3af-d88405e89332" xmlns:ns4="ac0f2cb4-908e-41c7-976c-eb68511c53aa" targetNamespace="http://schemas.microsoft.com/office/2006/metadata/properties" ma:root="true" ma:fieldsID="f08d93ae56413a116e480bc309378151" ns2:_="" ns3:_="" ns4:_="">
    <xsd:import namespace="14a4c7eb-f6e3-410b-8bc7-bcbd463cc259"/>
    <xsd:import namespace="198f3a57-6bf6-4746-a3af-d88405e89332"/>
    <xsd:import namespace="ac0f2cb4-908e-41c7-976c-eb68511c53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4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a4c7eb-f6e3-410b-8bc7-bcbd463cc2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dd5f4a5-f25a-477f-9e2f-1995290100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8f3a57-6bf6-4746-a3af-d88405e8933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0f2cb4-908e-41c7-976c-eb68511c53aa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8c54ef55-94a5-4245-9539-9503d4867bcb}" ma:internalName="TaxCatchAll" ma:showField="CatchAllData" ma:web="198f3a57-6bf6-4746-a3af-d88405e893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sisl xmlns:xsd="http://www.w3.org/2001/XMLSchema" xmlns:xsi="http://www.w3.org/2001/XMLSchema-instance" xmlns="http://www.boldonjames.com/2008/01/sie/internal/label" sislVersion="0" policy="1d45786f-a737-4735-8af6-df12fb6939a2" origin="userSelected">
  <element uid="9c87da95-7b2f-439f-bfd9-321fc51f6870" value=""/>
  <element uid="214105f6-acd4-485a-afa0-a0b988f7534c" value=""/>
</sisl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44A5BC1-49AF-4858-8C54-7646003323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a4c7eb-f6e3-410b-8bc7-bcbd463cc259"/>
    <ds:schemaRef ds:uri="198f3a57-6bf6-4746-a3af-d88405e89332"/>
    <ds:schemaRef ds:uri="ac0f2cb4-908e-41c7-976c-eb68511c53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02EE918-158E-4678-A0B0-D0B232BD657C}">
  <ds:schemaRefs>
    <ds:schemaRef ds:uri="http://www.w3.org/2001/XMLSchema"/>
    <ds:schemaRef ds:uri="http://www.boldonjames.com/2008/01/sie/internal/label"/>
  </ds:schemaRefs>
</ds:datastoreItem>
</file>

<file path=customXml/itemProps3.xml><?xml version="1.0" encoding="utf-8"?>
<ds:datastoreItem xmlns:ds="http://schemas.openxmlformats.org/officeDocument/2006/customXml" ds:itemID="{6573947A-ED7A-4E9D-BECB-624B28CEDAB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172f4752-6874-4876-bad5-e6d61f991171}" enabled="0" method="" siteId="{172f4752-6874-4876-bad5-e6d61f991171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8950</TotalTime>
  <Words>1209</Words>
  <Application>Microsoft Office PowerPoint</Application>
  <PresentationFormat>Widescreen</PresentationFormat>
  <Paragraphs>197</Paragraphs>
  <Slides>17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Segoe UI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Bridge Zoller</dc:creator>
  <cp:keywords>[EBRD/NON-BANK USE]</cp:keywords>
  <cp:lastModifiedBy>Branka Vesovic</cp:lastModifiedBy>
  <cp:revision>64</cp:revision>
  <dcterms:created xsi:type="dcterms:W3CDTF">2024-02-02T09:43:20Z</dcterms:created>
  <dcterms:modified xsi:type="dcterms:W3CDTF">2024-04-02T13:35:52Z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ndexRef">
    <vt:lpwstr>c03253d6-50a2-4244-815d-9f35d6df21b5</vt:lpwstr>
  </property>
  <property fmtid="{D5CDD505-2E9C-101B-9397-08002B2CF9AE}" pid="3" name="bjClsUserRVM">
    <vt:lpwstr>[]</vt:lpwstr>
  </property>
  <property fmtid="{D5CDD505-2E9C-101B-9397-08002B2CF9AE}" pid="4" name="bjSaver">
    <vt:lpwstr>4ON0lCknkJIuQWwEtxfwDkdhYN+H0380</vt:lpwstr>
  </property>
  <property fmtid="{D5CDD505-2E9C-101B-9397-08002B2CF9AE}" pid="5" name="bjDocumentLabelXML">
    <vt:lpwstr>&lt;?xml version="1.0" encoding="us-ascii"?&gt;&lt;sisl xmlns:xsd="http://www.w3.org/2001/XMLSchema" xmlns:xsi="http://www.w3.org/2001/XMLSchema-instance" sislVersion="0" policy="1d45786f-a737-4735-8af6-df12fb6939a2" origin="userSelected" xmlns="http://www.boldonj</vt:lpwstr>
  </property>
  <property fmtid="{D5CDD505-2E9C-101B-9397-08002B2CF9AE}" pid="6" name="bjDocumentLabelXML-0">
    <vt:lpwstr>ames.com/2008/01/sie/internal/label"&gt;&lt;element uid="9c87da95-7b2f-439f-bfd9-321fc51f6870" value="" /&gt;&lt;element uid="214105f6-acd4-485a-afa0-a0b988f7534c" value="" /&gt;&lt;/sisl&gt;</vt:lpwstr>
  </property>
  <property fmtid="{D5CDD505-2E9C-101B-9397-08002B2CF9AE}" pid="7" name="bjDocumentSecurityLabel">
    <vt:lpwstr>NON-BANK USE</vt:lpwstr>
  </property>
</Properties>
</file>